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62" r:id="rId2"/>
    <p:sldId id="271" r:id="rId3"/>
    <p:sldId id="269" r:id="rId4"/>
    <p:sldId id="264" r:id="rId5"/>
    <p:sldId id="267" r:id="rId6"/>
    <p:sldId id="268" r:id="rId7"/>
    <p:sldId id="260" r:id="rId8"/>
    <p:sldId id="263" r:id="rId9"/>
    <p:sldId id="265" r:id="rId10"/>
    <p:sldId id="266" r:id="rId11"/>
    <p:sldId id="274" r:id="rId12"/>
    <p:sldId id="275" r:id="rId13"/>
    <p:sldId id="272" r:id="rId14"/>
    <p:sldId id="273" r:id="rId15"/>
  </p:sldIdLst>
  <p:sldSz cx="9906000" cy="6858000" type="A4"/>
  <p:notesSz cx="9874250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5050"/>
    <a:srgbClr val="FFC301"/>
    <a:srgbClr val="A3C2FF"/>
    <a:srgbClr val="C9FFC9"/>
    <a:srgbClr val="FFCCCC"/>
    <a:srgbClr val="EFFFEF"/>
    <a:srgbClr val="FF7C80"/>
    <a:srgbClr val="D9ECFF"/>
    <a:srgbClr val="B3D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419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1170" y="13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763" y="0"/>
            <a:ext cx="4279900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EE6B14-13AE-4E04-AF82-42763CAEF3E7}" type="datetimeFigureOut">
              <a:rPr lang="en-GB" smtClean="0"/>
              <a:t>10/07/2015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79775" y="849313"/>
            <a:ext cx="3314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425" y="3271838"/>
            <a:ext cx="7899400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278313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763" y="6456363"/>
            <a:ext cx="4279900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9E54F-7284-499E-A3D4-3322A5E07A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19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94D87-5948-4A65-803E-B06E9247A53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128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66F5-4852-4B42-8F89-ED749015BBD0}" type="datetimeFigureOut">
              <a:rPr lang="en-GB" smtClean="0"/>
              <a:t>10/07/2015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40107-D373-4DFC-83CC-6AAFCE1F1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985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66F5-4852-4B42-8F89-ED749015BBD0}" type="datetimeFigureOut">
              <a:rPr lang="en-GB" smtClean="0"/>
              <a:t>10/07/2015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40107-D373-4DFC-83CC-6AAFCE1F1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360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66F5-4852-4B42-8F89-ED749015BBD0}" type="datetimeFigureOut">
              <a:rPr lang="en-GB" smtClean="0"/>
              <a:t>10/07/2015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40107-D373-4DFC-83CC-6AAFCE1F1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636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66F5-4852-4B42-8F89-ED749015BBD0}" type="datetimeFigureOut">
              <a:rPr lang="en-GB" smtClean="0"/>
              <a:t>10/07/2015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40107-D373-4DFC-83CC-6AAFCE1F1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67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66F5-4852-4B42-8F89-ED749015BBD0}" type="datetimeFigureOut">
              <a:rPr lang="en-GB" smtClean="0"/>
              <a:t>10/07/2015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40107-D373-4DFC-83CC-6AAFCE1F1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667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66F5-4852-4B42-8F89-ED749015BBD0}" type="datetimeFigureOut">
              <a:rPr lang="en-GB" smtClean="0"/>
              <a:t>10/07/2015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40107-D373-4DFC-83CC-6AAFCE1F1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667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66F5-4852-4B42-8F89-ED749015BBD0}" type="datetimeFigureOut">
              <a:rPr lang="en-GB" smtClean="0"/>
              <a:t>10/07/2015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40107-D373-4DFC-83CC-6AAFCE1F1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172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66F5-4852-4B42-8F89-ED749015BBD0}" type="datetimeFigureOut">
              <a:rPr lang="en-GB" smtClean="0"/>
              <a:t>10/07/2015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40107-D373-4DFC-83CC-6AAFCE1F1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076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66F5-4852-4B42-8F89-ED749015BBD0}" type="datetimeFigureOut">
              <a:rPr lang="en-GB" smtClean="0"/>
              <a:t>10/07/2015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40107-D373-4DFC-83CC-6AAFCE1F1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219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66F5-4852-4B42-8F89-ED749015BBD0}" type="datetimeFigureOut">
              <a:rPr lang="en-GB" smtClean="0"/>
              <a:t>10/07/2015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40107-D373-4DFC-83CC-6AAFCE1F1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895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66F5-4852-4B42-8F89-ED749015BBD0}" type="datetimeFigureOut">
              <a:rPr lang="en-GB" smtClean="0"/>
              <a:t>10/07/2015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40107-D373-4DFC-83CC-6AAFCE1F1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45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A66F5-4852-4B42-8F89-ED749015BBD0}" type="datetimeFigureOut">
              <a:rPr lang="en-GB" smtClean="0"/>
              <a:t>10/07/2015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40107-D373-4DFC-83CC-6AAFCE1F1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28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lypompholyx.com/" TargetMode="External"/><Relationship Id="rId2" Type="http://schemas.openxmlformats.org/officeDocument/2006/relationships/hyperlink" Target="https://creativecommons.org/licenses/by-sa/4.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169075"/>
              </p:ext>
            </p:extLst>
          </p:nvPr>
        </p:nvGraphicFramePr>
        <p:xfrm>
          <a:off x="67631" y="45569"/>
          <a:ext cx="9757230" cy="67543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57230"/>
              </a:tblGrid>
              <a:tr h="6754374">
                <a:tc>
                  <a:txBody>
                    <a:bodyPr/>
                    <a:lstStyle/>
                    <a:p>
                      <a:endParaRPr lang="en-GB" sz="12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5" name="Oval 54"/>
          <p:cNvSpPr>
            <a:spLocks noChangeAspect="1"/>
          </p:cNvSpPr>
          <p:nvPr/>
        </p:nvSpPr>
        <p:spPr>
          <a:xfrm>
            <a:off x="104207" y="2694131"/>
            <a:ext cx="720000" cy="720000"/>
          </a:xfrm>
          <a:prstGeom prst="ellipse">
            <a:avLst/>
          </a:prstGeom>
          <a:solidFill>
            <a:srgbClr val="A3C2FF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0</a:t>
            </a:r>
            <a:endParaRPr lang="en-GB" sz="2400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56" name="Oval 55"/>
          <p:cNvSpPr>
            <a:spLocks noChangeAspect="1"/>
          </p:cNvSpPr>
          <p:nvPr/>
        </p:nvSpPr>
        <p:spPr>
          <a:xfrm>
            <a:off x="104207" y="3493863"/>
            <a:ext cx="720000" cy="720000"/>
          </a:xfrm>
          <a:prstGeom prst="ellipse">
            <a:avLst/>
          </a:prstGeom>
          <a:solidFill>
            <a:srgbClr val="FFC30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0</a:t>
            </a:r>
            <a:endParaRPr lang="en-GB" sz="2400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83137" y="2275479"/>
            <a:ext cx="1669143" cy="23005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Phage enters host unless host can</a:t>
            </a:r>
          </a:p>
          <a:p>
            <a:pPr algn="ctr"/>
            <a:r>
              <a:rPr lang="en-GB" sz="14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LOCK</a:t>
            </a:r>
          </a:p>
          <a:p>
            <a:pPr algn="ctr"/>
            <a:r>
              <a:rPr lang="en-GB" sz="14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it out on the first move</a:t>
            </a:r>
            <a:endParaRPr lang="en-GB" sz="1400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734991" y="3744688"/>
            <a:ext cx="1669143" cy="23005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 smtClean="0">
              <a:solidFill>
                <a:schemeClr val="tx1"/>
              </a:solidFill>
              <a:latin typeface="Baskerville Old Face" panose="02020602080505020303" pitchFamily="18" charset="0"/>
            </a:endParaRPr>
          </a:p>
          <a:p>
            <a:pPr algn="ctr"/>
            <a:endParaRPr lang="en-GB" sz="1400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  <a:p>
            <a:pPr algn="ctr"/>
            <a:r>
              <a:rPr lang="en-GB" sz="14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HI, DROXYLATE and  </a:t>
            </a:r>
          </a:p>
          <a:p>
            <a:pPr algn="ctr"/>
            <a:r>
              <a:rPr lang="en-GB" sz="14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SWEET RELEASE defeat METHYLATE</a:t>
            </a:r>
          </a:p>
          <a:p>
            <a:pPr algn="ctr"/>
            <a:r>
              <a:rPr lang="en-GB" sz="14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but stay in play until cancelled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74581" y="96154"/>
            <a:ext cx="1669143" cy="2300514"/>
          </a:xfrm>
          <a:prstGeom prst="rect">
            <a:avLst/>
          </a:prstGeom>
          <a:solidFill>
            <a:srgbClr val="FF0000"/>
          </a:solidFill>
          <a:ln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Baskerville Old Face" panose="02020602080505020303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534003" y="918187"/>
            <a:ext cx="1669143" cy="23005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 smtClean="0">
              <a:solidFill>
                <a:schemeClr val="tx1"/>
              </a:solidFill>
              <a:latin typeface="Baskerville Old Face" panose="02020602080505020303" pitchFamily="18" charset="0"/>
            </a:endParaRPr>
          </a:p>
          <a:p>
            <a:pPr algn="ctr"/>
            <a:endParaRPr lang="en-GB" sz="1400" dirty="0" smtClean="0">
              <a:solidFill>
                <a:schemeClr val="tx1"/>
              </a:solidFill>
              <a:latin typeface="Baskerville Old Face" panose="02020602080505020303" pitchFamily="18" charset="0"/>
            </a:endParaRPr>
          </a:p>
          <a:p>
            <a:pPr algn="ctr"/>
            <a:r>
              <a:rPr lang="en-GB" sz="14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If host plays RESTRICT</a:t>
            </a:r>
          </a:p>
          <a:p>
            <a:pPr algn="ctr"/>
            <a:r>
              <a:rPr lang="en-GB" sz="14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then phage can counter with</a:t>
            </a:r>
          </a:p>
          <a:p>
            <a:pPr algn="ctr"/>
            <a:r>
              <a:rPr lang="en-GB" sz="14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METHYLATE – move both cards to the discard pile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420970" y="3744688"/>
            <a:ext cx="1669143" cy="23005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 smtClean="0">
              <a:solidFill>
                <a:schemeClr val="tx1"/>
              </a:solidFill>
              <a:latin typeface="Baskerville Old Face" panose="02020602080505020303" pitchFamily="18" charset="0"/>
            </a:endParaRPr>
          </a:p>
          <a:p>
            <a:pPr algn="ctr"/>
            <a:r>
              <a:rPr lang="en-GB" sz="14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METHYL-</a:t>
            </a:r>
            <a:r>
              <a:rPr lang="en-GB" sz="1400" dirty="0">
                <a:solidFill>
                  <a:schemeClr val="tx1"/>
                </a:solidFill>
                <a:latin typeface="Baskerville Old Face" panose="02020602080505020303" pitchFamily="18" charset="0"/>
              </a:rPr>
              <a:t>A</a:t>
            </a:r>
            <a:r>
              <a:rPr lang="en-GB" sz="1400" u="sng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C</a:t>
            </a:r>
            <a:r>
              <a:rPr lang="en-GB" sz="14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E</a:t>
            </a:r>
          </a:p>
          <a:p>
            <a:pPr algn="ctr"/>
            <a:r>
              <a:rPr lang="en-GB" sz="14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&amp; METHYL-</a:t>
            </a:r>
            <a:r>
              <a:rPr lang="en-GB" sz="1400" u="sng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A</a:t>
            </a:r>
            <a:r>
              <a:rPr lang="en-GB" sz="14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TE defeat</a:t>
            </a:r>
          </a:p>
          <a:p>
            <a:pPr algn="ctr"/>
            <a:r>
              <a:rPr lang="en-GB" sz="14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RESTRICT</a:t>
            </a:r>
            <a:endParaRPr lang="en-GB" sz="1400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  <a:p>
            <a:pPr algn="ctr"/>
            <a:r>
              <a:rPr lang="en-GB" sz="14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but stay in play until cancelled</a:t>
            </a:r>
            <a:endParaRPr lang="en-GB" sz="1400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74581" y="4440704"/>
            <a:ext cx="1669143" cy="2300514"/>
          </a:xfrm>
          <a:prstGeom prst="rect">
            <a:avLst/>
          </a:prstGeom>
          <a:solidFill>
            <a:srgbClr val="00B050"/>
          </a:solidFill>
          <a:ln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Baskerville Old Face" panose="02020602080505020303" pitchFamily="18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8119141" y="3744688"/>
            <a:ext cx="1669143" cy="23005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 smtClean="0">
              <a:solidFill>
                <a:schemeClr val="tx1"/>
              </a:solidFill>
              <a:latin typeface="Baskerville Old Face" panose="02020602080505020303" pitchFamily="18" charset="0"/>
            </a:endParaRPr>
          </a:p>
          <a:p>
            <a:pPr algn="ctr"/>
            <a:r>
              <a:rPr lang="en-GB" sz="14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PURGE</a:t>
            </a:r>
          </a:p>
          <a:p>
            <a:pPr algn="ctr"/>
            <a:r>
              <a:rPr lang="en-GB" sz="14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defeats</a:t>
            </a:r>
          </a:p>
          <a:p>
            <a:pPr algn="ctr"/>
            <a:r>
              <a:rPr lang="en-GB" sz="14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 RESTRICT</a:t>
            </a:r>
          </a:p>
          <a:p>
            <a:pPr algn="ctr"/>
            <a:r>
              <a:rPr lang="en-GB" sz="14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but stays in play until cancelled</a:t>
            </a:r>
            <a:endParaRPr lang="en-GB" sz="1400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pic>
        <p:nvPicPr>
          <p:cNvPr id="107" name="Picture 10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079" y="707032"/>
            <a:ext cx="1320144" cy="1605580"/>
          </a:xfrm>
          <a:prstGeom prst="rect">
            <a:avLst/>
          </a:prstGeom>
        </p:spPr>
      </p:pic>
      <p:pic>
        <p:nvPicPr>
          <p:cNvPr id="110" name="Picture 10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659281">
            <a:off x="379621" y="4687055"/>
            <a:ext cx="1542251" cy="1442752"/>
          </a:xfrm>
          <a:prstGeom prst="rect">
            <a:avLst/>
          </a:prstGeom>
        </p:spPr>
      </p:pic>
      <p:sp>
        <p:nvSpPr>
          <p:cNvPr id="111" name="Rounded Rectangle 110"/>
          <p:cNvSpPr/>
          <p:nvPr/>
        </p:nvSpPr>
        <p:spPr>
          <a:xfrm>
            <a:off x="312272" y="6333128"/>
            <a:ext cx="1597936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HOST</a:t>
            </a:r>
            <a:endParaRPr lang="en-GB" sz="20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112" name="Rounded Rectangle 111"/>
          <p:cNvSpPr/>
          <p:nvPr/>
        </p:nvSpPr>
        <p:spPr>
          <a:xfrm>
            <a:off x="326938" y="137226"/>
            <a:ext cx="1564426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PHAGE</a:t>
            </a:r>
            <a:endParaRPr lang="en-GB" sz="20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4566817" y="3332209"/>
            <a:ext cx="556157" cy="333829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Baskerville Old Face" panose="02020602080505020303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83842" y="5480150"/>
            <a:ext cx="1694560" cy="1368249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 rot="16200000">
            <a:off x="2494761" y="-221347"/>
            <a:ext cx="1669143" cy="2300514"/>
          </a:xfrm>
          <a:prstGeom prst="rect">
            <a:avLst/>
          </a:prstGeom>
          <a:solidFill>
            <a:srgbClr val="FF0000"/>
          </a:solidFill>
          <a:ln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Baskerville Old Face" panose="02020602080505020303" pitchFamily="18" charset="0"/>
              </a:rPr>
              <a:t>Discard</a:t>
            </a:r>
            <a:endParaRPr lang="en-GB" dirty="0">
              <a:latin typeface="Baskerville Old Face" panose="02020602080505020303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 rot="16200000">
            <a:off x="2487389" y="4763804"/>
            <a:ext cx="1669143" cy="2300514"/>
          </a:xfrm>
          <a:prstGeom prst="rect">
            <a:avLst/>
          </a:prstGeom>
          <a:solidFill>
            <a:srgbClr val="00B050"/>
          </a:solidFill>
          <a:ln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Baskerville Old Face" panose="02020602080505020303" pitchFamily="18" charset="0"/>
              </a:rPr>
              <a:t>Discard</a:t>
            </a:r>
            <a:endParaRPr lang="en-GB" dirty="0">
              <a:latin typeface="Baskerville Old Face" panose="02020602080505020303" pitchFamily="18" charset="0"/>
            </a:endParaRPr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615461" y="2694131"/>
            <a:ext cx="720000" cy="720000"/>
          </a:xfrm>
          <a:prstGeom prst="ellipse">
            <a:avLst/>
          </a:prstGeom>
          <a:solidFill>
            <a:srgbClr val="A3C2FF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1</a:t>
            </a:r>
            <a:endParaRPr lang="en-GB" sz="2400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28" name="Oval 27"/>
          <p:cNvSpPr>
            <a:spLocks noChangeAspect="1"/>
          </p:cNvSpPr>
          <p:nvPr/>
        </p:nvSpPr>
        <p:spPr>
          <a:xfrm>
            <a:off x="1136434" y="2694131"/>
            <a:ext cx="720000" cy="720000"/>
          </a:xfrm>
          <a:prstGeom prst="ellipse">
            <a:avLst/>
          </a:prstGeom>
          <a:solidFill>
            <a:srgbClr val="A3C2FF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2</a:t>
            </a:r>
            <a:endParaRPr lang="en-GB" sz="2400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3" name="Oval 32"/>
          <p:cNvSpPr>
            <a:spLocks noChangeAspect="1"/>
          </p:cNvSpPr>
          <p:nvPr/>
        </p:nvSpPr>
        <p:spPr>
          <a:xfrm>
            <a:off x="1663503" y="2694131"/>
            <a:ext cx="720000" cy="720000"/>
          </a:xfrm>
          <a:prstGeom prst="ellipse">
            <a:avLst/>
          </a:prstGeom>
          <a:solidFill>
            <a:srgbClr val="A3C2FF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3</a:t>
            </a:r>
            <a:endParaRPr lang="en-GB" sz="2400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5" name="Oval 34"/>
          <p:cNvSpPr>
            <a:spLocks noChangeAspect="1"/>
          </p:cNvSpPr>
          <p:nvPr/>
        </p:nvSpPr>
        <p:spPr>
          <a:xfrm>
            <a:off x="2200546" y="2704002"/>
            <a:ext cx="720000" cy="720000"/>
          </a:xfrm>
          <a:prstGeom prst="ellipse">
            <a:avLst/>
          </a:prstGeom>
          <a:solidFill>
            <a:srgbClr val="A3C2FF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WIN</a:t>
            </a:r>
            <a:endParaRPr lang="en-GB" sz="1100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6" name="Oval 35"/>
          <p:cNvSpPr>
            <a:spLocks noChangeAspect="1"/>
          </p:cNvSpPr>
          <p:nvPr/>
        </p:nvSpPr>
        <p:spPr>
          <a:xfrm>
            <a:off x="615461" y="3493863"/>
            <a:ext cx="720000" cy="720000"/>
          </a:xfrm>
          <a:prstGeom prst="ellipse">
            <a:avLst/>
          </a:prstGeom>
          <a:solidFill>
            <a:srgbClr val="FFC30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1</a:t>
            </a:r>
            <a:endParaRPr lang="en-GB" sz="2400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7" name="Oval 36"/>
          <p:cNvSpPr>
            <a:spLocks noChangeAspect="1"/>
          </p:cNvSpPr>
          <p:nvPr/>
        </p:nvSpPr>
        <p:spPr>
          <a:xfrm>
            <a:off x="1136434" y="3493863"/>
            <a:ext cx="720000" cy="720000"/>
          </a:xfrm>
          <a:prstGeom prst="ellipse">
            <a:avLst/>
          </a:prstGeom>
          <a:solidFill>
            <a:srgbClr val="FFC30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2</a:t>
            </a:r>
            <a:endParaRPr lang="en-GB" sz="2400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8" name="Oval 37"/>
          <p:cNvSpPr>
            <a:spLocks noChangeAspect="1"/>
          </p:cNvSpPr>
          <p:nvPr/>
        </p:nvSpPr>
        <p:spPr>
          <a:xfrm>
            <a:off x="1663503" y="3493863"/>
            <a:ext cx="720000" cy="720000"/>
          </a:xfrm>
          <a:prstGeom prst="ellipse">
            <a:avLst/>
          </a:prstGeom>
          <a:solidFill>
            <a:srgbClr val="FFC30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3</a:t>
            </a:r>
            <a:endParaRPr lang="en-GB" sz="2400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40" name="Oval 39"/>
          <p:cNvSpPr>
            <a:spLocks noChangeAspect="1"/>
          </p:cNvSpPr>
          <p:nvPr/>
        </p:nvSpPr>
        <p:spPr>
          <a:xfrm>
            <a:off x="2192047" y="3494970"/>
            <a:ext cx="720000" cy="720000"/>
          </a:xfrm>
          <a:prstGeom prst="ellipse">
            <a:avLst/>
          </a:prstGeom>
          <a:solidFill>
            <a:srgbClr val="FFC30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WIN</a:t>
            </a:r>
            <a:endParaRPr lang="en-GB" sz="1100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239745" y="918187"/>
            <a:ext cx="1669143" cy="23005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Play all other cards here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10349">
            <a:off x="4633770" y="161808"/>
            <a:ext cx="1526119" cy="114458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936" y="5389361"/>
            <a:ext cx="1570109" cy="134691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51988">
            <a:off x="6176105" y="5462509"/>
            <a:ext cx="2054083" cy="15405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128" y="65916"/>
            <a:ext cx="1707614" cy="1779654"/>
          </a:xfrm>
          <a:prstGeom prst="rect">
            <a:avLst/>
          </a:prstGeom>
        </p:spPr>
      </p:pic>
      <p:sp>
        <p:nvSpPr>
          <p:cNvPr id="34" name="5-Point Star 33"/>
          <p:cNvSpPr>
            <a:spLocks noChangeAspect="1"/>
          </p:cNvSpPr>
          <p:nvPr/>
        </p:nvSpPr>
        <p:spPr>
          <a:xfrm>
            <a:off x="5344802" y="3826791"/>
            <a:ext cx="512163" cy="512163"/>
          </a:xfrm>
          <a:prstGeom prst="star5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5-Point Star 38"/>
          <p:cNvSpPr>
            <a:spLocks noChangeAspect="1"/>
          </p:cNvSpPr>
          <p:nvPr/>
        </p:nvSpPr>
        <p:spPr>
          <a:xfrm>
            <a:off x="7075631" y="3826791"/>
            <a:ext cx="512163" cy="512163"/>
          </a:xfrm>
          <a:prstGeom prst="star5">
            <a:avLst/>
          </a:prstGeom>
          <a:solidFill>
            <a:srgbClr val="FF000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5-Point Star 41"/>
          <p:cNvSpPr>
            <a:spLocks noChangeAspect="1"/>
          </p:cNvSpPr>
          <p:nvPr/>
        </p:nvSpPr>
        <p:spPr>
          <a:xfrm>
            <a:off x="8746398" y="3826791"/>
            <a:ext cx="512163" cy="512163"/>
          </a:xfrm>
          <a:prstGeom prst="star5">
            <a:avLst/>
          </a:prstGeom>
          <a:solidFill>
            <a:srgbClr val="66FF33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470" y="2313210"/>
            <a:ext cx="580801" cy="5808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480805">
            <a:off x="3797514" y="2428604"/>
            <a:ext cx="749842" cy="366173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1525" y="955743"/>
            <a:ext cx="607705" cy="625936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130014" y="1048773"/>
            <a:ext cx="543262" cy="521958"/>
          </a:xfrm>
          <a:prstGeom prst="rect">
            <a:avLst/>
          </a:prstGeom>
        </p:spPr>
      </p:pic>
      <p:grpSp>
        <p:nvGrpSpPr>
          <p:cNvPr id="46" name="Group 45"/>
          <p:cNvGrpSpPr>
            <a:grpSpLocks/>
          </p:cNvGrpSpPr>
          <p:nvPr/>
        </p:nvGrpSpPr>
        <p:grpSpPr bwMode="auto">
          <a:xfrm rot="8861073">
            <a:off x="6289202" y="1022160"/>
            <a:ext cx="461804" cy="478922"/>
            <a:chOff x="3532" y="3732"/>
            <a:chExt cx="204" cy="221"/>
          </a:xfrm>
        </p:grpSpPr>
        <p:sp>
          <p:nvSpPr>
            <p:cNvPr id="47" name="Oval 46"/>
            <p:cNvSpPr>
              <a:spLocks noChangeAspect="1" noChangeArrowheads="1"/>
            </p:cNvSpPr>
            <p:nvPr/>
          </p:nvSpPr>
          <p:spPr bwMode="auto">
            <a:xfrm>
              <a:off x="3532" y="3836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48" name="Oval 47"/>
            <p:cNvSpPr>
              <a:spLocks noChangeAspect="1" noChangeArrowheads="1"/>
            </p:cNvSpPr>
            <p:nvPr/>
          </p:nvSpPr>
          <p:spPr bwMode="auto">
            <a:xfrm>
              <a:off x="3564" y="3764"/>
              <a:ext cx="172" cy="17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49" name="Oval 48"/>
            <p:cNvSpPr>
              <a:spLocks noChangeAspect="1" noChangeArrowheads="1"/>
            </p:cNvSpPr>
            <p:nvPr/>
          </p:nvSpPr>
          <p:spPr bwMode="auto">
            <a:xfrm>
              <a:off x="3623" y="3732"/>
              <a:ext cx="61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50" name="Oval 49"/>
            <p:cNvSpPr>
              <a:spLocks noChangeAspect="1" noChangeArrowheads="1"/>
            </p:cNvSpPr>
            <p:nvPr/>
          </p:nvSpPr>
          <p:spPr bwMode="auto">
            <a:xfrm>
              <a:off x="3642" y="3891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</p:grpSp>
      <p:pic>
        <p:nvPicPr>
          <p:cNvPr id="18" name="Picture 1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3795480">
            <a:off x="5649082" y="982992"/>
            <a:ext cx="600672" cy="600672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>
            <a:off x="6722774" y="928910"/>
            <a:ext cx="5201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endParaRPr lang="en-GB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939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-2" y="-1"/>
          <a:ext cx="9906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1000"/>
                <a:gridCol w="1651000"/>
                <a:gridCol w="1651000"/>
                <a:gridCol w="1651000"/>
                <a:gridCol w="1651000"/>
                <a:gridCol w="1651000"/>
              </a:tblGrid>
              <a:tr h="2286000">
                <a:tc>
                  <a:txBody>
                    <a:bodyPr/>
                    <a:lstStyle/>
                    <a:p>
                      <a:endParaRPr lang="en-GB" sz="12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pic>
        <p:nvPicPr>
          <p:cNvPr id="128" name="Picture 1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348" y="471777"/>
            <a:ext cx="1115775" cy="1357023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6648" y="471777"/>
            <a:ext cx="1115775" cy="1357023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4948" y="471777"/>
            <a:ext cx="1115775" cy="1357023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3248" y="471777"/>
            <a:ext cx="1115775" cy="1357023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1548" y="471777"/>
            <a:ext cx="1115775" cy="1357023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9848" y="471777"/>
            <a:ext cx="1115775" cy="1357023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348" y="2719677"/>
            <a:ext cx="1115775" cy="1357023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6648" y="2719677"/>
            <a:ext cx="1115775" cy="1357023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4948" y="2719677"/>
            <a:ext cx="1115775" cy="1357023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3248" y="2719677"/>
            <a:ext cx="1115775" cy="1357023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1548" y="2719677"/>
            <a:ext cx="1115775" cy="1357023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9848" y="2719677"/>
            <a:ext cx="1115775" cy="1357023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348" y="5043777"/>
            <a:ext cx="1115775" cy="1357023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6648" y="5043777"/>
            <a:ext cx="1115775" cy="1357023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4948" y="5043777"/>
            <a:ext cx="1115775" cy="1357023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3248" y="5043777"/>
            <a:ext cx="1115775" cy="1357023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1548" y="5043777"/>
            <a:ext cx="1115775" cy="1357023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9848" y="5043777"/>
            <a:ext cx="1115775" cy="1357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792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177487"/>
              </p:ext>
            </p:extLst>
          </p:nvPr>
        </p:nvGraphicFramePr>
        <p:xfrm>
          <a:off x="-2" y="-1"/>
          <a:ext cx="9906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53000"/>
                <a:gridCol w="4953000"/>
              </a:tblGrid>
              <a:tr h="6858000">
                <a:tc>
                  <a:txBody>
                    <a:bodyPr/>
                    <a:lstStyle/>
                    <a:p>
                      <a:endParaRPr lang="en-GB" sz="12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25" name="Rounded Rectangle 24"/>
          <p:cNvSpPr/>
          <p:nvPr/>
        </p:nvSpPr>
        <p:spPr>
          <a:xfrm>
            <a:off x="57151" y="88436"/>
            <a:ext cx="4803772" cy="623352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RULES</a:t>
            </a:r>
            <a:endParaRPr lang="en-GB" sz="44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4540" y="805544"/>
            <a:ext cx="4803772" cy="5971042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Two players (or teams)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 player/team maintains a hand of 4 cards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Host always plays first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phage can counter host’s play, discard </a:t>
            </a:r>
            <a:r>
              <a:rPr lang="en-GB" sz="1600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both</a:t>
            </a:r>
            <a:r>
              <a:rPr lang="en-GB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cards, and host plays again: carry on until host can’t play or phage can’t counter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Read the instructions on the cards carefully!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LOCK/KEY cards can only be played on first move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RESTRICT/METHYLATE cards are your “standard” weapons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Cards with stars remain in play for the hand (or until cancelled)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Cards with bombs can be played </a:t>
            </a:r>
            <a:r>
              <a:rPr lang="en-GB" sz="16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before</a:t>
            </a:r>
            <a:r>
              <a:rPr lang="en-GB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your counter-move or have other special properties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Cards with skulls kill both players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 you win a hand, shuffle, move score-counter, and swap: host becomes phage and </a:t>
            </a:r>
            <a:r>
              <a:rPr lang="en-GB" sz="16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vice versa.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 to 5 wins!</a:t>
            </a:r>
            <a:endParaRPr lang="en-GB" sz="16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7" name="Rounded Rectangle 106"/>
          <p:cNvSpPr/>
          <p:nvPr/>
        </p:nvSpPr>
        <p:spPr>
          <a:xfrm>
            <a:off x="5030501" y="67573"/>
            <a:ext cx="4810185" cy="652756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RULES</a:t>
            </a:r>
            <a:endParaRPr lang="en-GB" sz="36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108" name="Rounded Rectangle 107"/>
          <p:cNvSpPr/>
          <p:nvPr/>
        </p:nvSpPr>
        <p:spPr>
          <a:xfrm>
            <a:off x="5030501" y="805544"/>
            <a:ext cx="4810185" cy="5965370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Two players (or teams)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 player/team maintains a hand of 4 cards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Host always plays first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phage can counter host’s play, discard </a:t>
            </a:r>
            <a:r>
              <a:rPr lang="en-GB" sz="1600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both</a:t>
            </a:r>
            <a:r>
              <a:rPr lang="en-GB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cards, and host plays again: carry on until host can’t play or phage can’t counter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Read the instructions on the cards carefully!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LOCK/KEY cards can only be played on first move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RESTRICT/METHYLATE cards are your “standard” weapons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Cards with stars remain in play for the hand (or until cancelled)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Cards with bombs can be played </a:t>
            </a:r>
            <a:r>
              <a:rPr lang="en-GB" sz="16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before</a:t>
            </a:r>
            <a:r>
              <a:rPr lang="en-GB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your counter-move or have other special properties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Cards with skulls kill both players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 you win a hand, shuffle, move score-counter, and swap: host becomes phage and </a:t>
            </a:r>
            <a:r>
              <a:rPr lang="en-GB" sz="16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vice </a:t>
            </a:r>
            <a:r>
              <a:rPr lang="en-GB" sz="1600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versa.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6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 </a:t>
            </a:r>
            <a:r>
              <a:rPr lang="en-GB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5 wins!</a:t>
            </a:r>
            <a:endParaRPr lang="en-GB" sz="16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5-Point Star 10"/>
          <p:cNvSpPr>
            <a:spLocks noChangeAspect="1"/>
          </p:cNvSpPr>
          <p:nvPr/>
        </p:nvSpPr>
        <p:spPr>
          <a:xfrm>
            <a:off x="5417483" y="4079584"/>
            <a:ext cx="227306" cy="227306"/>
          </a:xfrm>
          <a:prstGeom prst="star5">
            <a:avLst/>
          </a:prstGeom>
          <a:solidFill>
            <a:srgbClr val="FF000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12" name="5-Point Star 11"/>
          <p:cNvSpPr>
            <a:spLocks noChangeAspect="1"/>
          </p:cNvSpPr>
          <p:nvPr/>
        </p:nvSpPr>
        <p:spPr>
          <a:xfrm>
            <a:off x="5609267" y="4079584"/>
            <a:ext cx="227306" cy="227306"/>
          </a:xfrm>
          <a:prstGeom prst="star5">
            <a:avLst/>
          </a:prstGeom>
          <a:solidFill>
            <a:srgbClr val="66FF33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6774" y="3100036"/>
            <a:ext cx="369216" cy="36921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085995">
            <a:off x="5456205" y="3207479"/>
            <a:ext cx="379962" cy="18554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6916" y="4522835"/>
            <a:ext cx="322573" cy="3322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26916" y="5218201"/>
            <a:ext cx="318925" cy="306419"/>
          </a:xfrm>
          <a:prstGeom prst="rect">
            <a:avLst/>
          </a:prstGeom>
        </p:spPr>
      </p:pic>
      <p:grpSp>
        <p:nvGrpSpPr>
          <p:cNvPr id="17" name="Group 16"/>
          <p:cNvGrpSpPr>
            <a:grpSpLocks/>
          </p:cNvGrpSpPr>
          <p:nvPr/>
        </p:nvGrpSpPr>
        <p:grpSpPr bwMode="auto">
          <a:xfrm rot="8861073">
            <a:off x="5564737" y="3575886"/>
            <a:ext cx="266986" cy="258642"/>
            <a:chOff x="3532" y="3732"/>
            <a:chExt cx="204" cy="221"/>
          </a:xfrm>
        </p:grpSpPr>
        <p:sp>
          <p:nvSpPr>
            <p:cNvPr id="18" name="Oval 17"/>
            <p:cNvSpPr>
              <a:spLocks noChangeAspect="1" noChangeArrowheads="1"/>
            </p:cNvSpPr>
            <p:nvPr/>
          </p:nvSpPr>
          <p:spPr bwMode="auto">
            <a:xfrm>
              <a:off x="3532" y="3836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650" b="1"/>
            </a:p>
          </p:txBody>
        </p:sp>
        <p:sp>
          <p:nvSpPr>
            <p:cNvPr id="19" name="Oval 18"/>
            <p:cNvSpPr>
              <a:spLocks noChangeAspect="1" noChangeArrowheads="1"/>
            </p:cNvSpPr>
            <p:nvPr/>
          </p:nvSpPr>
          <p:spPr bwMode="auto">
            <a:xfrm>
              <a:off x="3564" y="3764"/>
              <a:ext cx="172" cy="17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650" b="1"/>
            </a:p>
          </p:txBody>
        </p:sp>
        <p:sp>
          <p:nvSpPr>
            <p:cNvPr id="20" name="Oval 19"/>
            <p:cNvSpPr>
              <a:spLocks noChangeAspect="1" noChangeArrowheads="1"/>
            </p:cNvSpPr>
            <p:nvPr/>
          </p:nvSpPr>
          <p:spPr bwMode="auto">
            <a:xfrm>
              <a:off x="3623" y="3732"/>
              <a:ext cx="61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650" b="1"/>
            </a:p>
          </p:txBody>
        </p:sp>
        <p:sp>
          <p:nvSpPr>
            <p:cNvPr id="21" name="Oval 20"/>
            <p:cNvSpPr>
              <a:spLocks noChangeAspect="1" noChangeArrowheads="1"/>
            </p:cNvSpPr>
            <p:nvPr/>
          </p:nvSpPr>
          <p:spPr bwMode="auto">
            <a:xfrm>
              <a:off x="3642" y="3891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650" b="1"/>
            </a:p>
          </p:txBody>
        </p:sp>
      </p:grpSp>
      <p:pic>
        <p:nvPicPr>
          <p:cNvPr id="22" name="Picture 2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49929">
            <a:off x="5292691" y="3556851"/>
            <a:ext cx="288728" cy="288728"/>
          </a:xfrm>
          <a:prstGeom prst="rect">
            <a:avLst/>
          </a:prstGeom>
        </p:spPr>
      </p:pic>
      <p:sp>
        <p:nvSpPr>
          <p:cNvPr id="23" name="5-Point Star 22"/>
          <p:cNvSpPr>
            <a:spLocks noChangeAspect="1"/>
          </p:cNvSpPr>
          <p:nvPr/>
        </p:nvSpPr>
        <p:spPr>
          <a:xfrm>
            <a:off x="5521987" y="4222482"/>
            <a:ext cx="227306" cy="227306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109" name="5-Point Star 108"/>
          <p:cNvSpPr>
            <a:spLocks noChangeAspect="1"/>
          </p:cNvSpPr>
          <p:nvPr/>
        </p:nvSpPr>
        <p:spPr>
          <a:xfrm>
            <a:off x="476411" y="4079584"/>
            <a:ext cx="227306" cy="227306"/>
          </a:xfrm>
          <a:prstGeom prst="star5">
            <a:avLst/>
          </a:prstGeom>
          <a:solidFill>
            <a:srgbClr val="FF000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110" name="5-Point Star 109"/>
          <p:cNvSpPr>
            <a:spLocks noChangeAspect="1"/>
          </p:cNvSpPr>
          <p:nvPr/>
        </p:nvSpPr>
        <p:spPr>
          <a:xfrm>
            <a:off x="668195" y="4079584"/>
            <a:ext cx="227306" cy="227306"/>
          </a:xfrm>
          <a:prstGeom prst="star5">
            <a:avLst/>
          </a:prstGeom>
          <a:solidFill>
            <a:srgbClr val="66FF33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pic>
        <p:nvPicPr>
          <p:cNvPr id="111" name="Picture 1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02" y="3100036"/>
            <a:ext cx="369216" cy="369216"/>
          </a:xfrm>
          <a:prstGeom prst="rect">
            <a:avLst/>
          </a:prstGeom>
        </p:spPr>
      </p:pic>
      <p:pic>
        <p:nvPicPr>
          <p:cNvPr id="112" name="Picture 1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085995">
            <a:off x="515133" y="3207479"/>
            <a:ext cx="379962" cy="185548"/>
          </a:xfrm>
          <a:prstGeom prst="rect">
            <a:avLst/>
          </a:prstGeom>
        </p:spPr>
      </p:pic>
      <p:pic>
        <p:nvPicPr>
          <p:cNvPr id="113" name="Picture 1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44" y="4522835"/>
            <a:ext cx="322573" cy="332250"/>
          </a:xfrm>
          <a:prstGeom prst="rect">
            <a:avLst/>
          </a:prstGeom>
        </p:spPr>
      </p:pic>
      <p:pic>
        <p:nvPicPr>
          <p:cNvPr id="114" name="Picture 1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85844" y="5218201"/>
            <a:ext cx="318925" cy="306419"/>
          </a:xfrm>
          <a:prstGeom prst="rect">
            <a:avLst/>
          </a:prstGeom>
        </p:spPr>
      </p:pic>
      <p:grpSp>
        <p:nvGrpSpPr>
          <p:cNvPr id="115" name="Group 114"/>
          <p:cNvGrpSpPr>
            <a:grpSpLocks/>
          </p:cNvGrpSpPr>
          <p:nvPr/>
        </p:nvGrpSpPr>
        <p:grpSpPr bwMode="auto">
          <a:xfrm rot="8861073">
            <a:off x="623665" y="3575886"/>
            <a:ext cx="266986" cy="258642"/>
            <a:chOff x="3532" y="3732"/>
            <a:chExt cx="204" cy="221"/>
          </a:xfrm>
        </p:grpSpPr>
        <p:sp>
          <p:nvSpPr>
            <p:cNvPr id="116" name="Oval 115"/>
            <p:cNvSpPr>
              <a:spLocks noChangeAspect="1" noChangeArrowheads="1"/>
            </p:cNvSpPr>
            <p:nvPr/>
          </p:nvSpPr>
          <p:spPr bwMode="auto">
            <a:xfrm>
              <a:off x="3532" y="3836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650" b="1"/>
            </a:p>
          </p:txBody>
        </p:sp>
        <p:sp>
          <p:nvSpPr>
            <p:cNvPr id="117" name="Oval 116"/>
            <p:cNvSpPr>
              <a:spLocks noChangeAspect="1" noChangeArrowheads="1"/>
            </p:cNvSpPr>
            <p:nvPr/>
          </p:nvSpPr>
          <p:spPr bwMode="auto">
            <a:xfrm>
              <a:off x="3564" y="3764"/>
              <a:ext cx="172" cy="17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650" b="1"/>
            </a:p>
          </p:txBody>
        </p:sp>
        <p:sp>
          <p:nvSpPr>
            <p:cNvPr id="118" name="Oval 117"/>
            <p:cNvSpPr>
              <a:spLocks noChangeAspect="1" noChangeArrowheads="1"/>
            </p:cNvSpPr>
            <p:nvPr/>
          </p:nvSpPr>
          <p:spPr bwMode="auto">
            <a:xfrm>
              <a:off x="3623" y="3732"/>
              <a:ext cx="61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650" b="1"/>
            </a:p>
          </p:txBody>
        </p:sp>
        <p:sp>
          <p:nvSpPr>
            <p:cNvPr id="119" name="Oval 118"/>
            <p:cNvSpPr>
              <a:spLocks noChangeAspect="1" noChangeArrowheads="1"/>
            </p:cNvSpPr>
            <p:nvPr/>
          </p:nvSpPr>
          <p:spPr bwMode="auto">
            <a:xfrm>
              <a:off x="3642" y="3891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650" b="1"/>
            </a:p>
          </p:txBody>
        </p:sp>
      </p:grpSp>
      <p:pic>
        <p:nvPicPr>
          <p:cNvPr id="120" name="Picture 1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49929">
            <a:off x="351619" y="3556851"/>
            <a:ext cx="288728" cy="288728"/>
          </a:xfrm>
          <a:prstGeom prst="rect">
            <a:avLst/>
          </a:prstGeom>
        </p:spPr>
      </p:pic>
      <p:sp>
        <p:nvSpPr>
          <p:cNvPr id="121" name="5-Point Star 120"/>
          <p:cNvSpPr>
            <a:spLocks noChangeAspect="1"/>
          </p:cNvSpPr>
          <p:nvPr/>
        </p:nvSpPr>
        <p:spPr>
          <a:xfrm>
            <a:off x="580915" y="4222482"/>
            <a:ext cx="227306" cy="227306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</p:spTree>
    <p:extLst>
      <p:ext uri="{BB962C8B-B14F-4D97-AF65-F5344CB8AC3E}">
        <p14:creationId xmlns:p14="http://schemas.microsoft.com/office/powerpoint/2010/main" val="364739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927379"/>
              </p:ext>
            </p:extLst>
          </p:nvPr>
        </p:nvGraphicFramePr>
        <p:xfrm>
          <a:off x="-2" y="-1"/>
          <a:ext cx="9906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53000"/>
                <a:gridCol w="4953000"/>
              </a:tblGrid>
              <a:tr h="6858000">
                <a:tc>
                  <a:txBody>
                    <a:bodyPr/>
                    <a:lstStyle/>
                    <a:p>
                      <a:endParaRPr lang="en-GB" sz="12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3627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>
            <a:spLocks noChangeAspect="1"/>
          </p:cNvSpPr>
          <p:nvPr/>
        </p:nvSpPr>
        <p:spPr>
          <a:xfrm>
            <a:off x="1251589" y="1124132"/>
            <a:ext cx="720000" cy="720000"/>
          </a:xfrm>
          <a:prstGeom prst="ellipse">
            <a:avLst/>
          </a:prstGeom>
          <a:solidFill>
            <a:srgbClr val="FFC30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latin typeface="Baskerville Old Face" panose="02020602080505020303" pitchFamily="18" charset="0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1251589" y="2267132"/>
            <a:ext cx="720000" cy="720000"/>
          </a:xfrm>
          <a:prstGeom prst="ellipse">
            <a:avLst/>
          </a:prstGeom>
          <a:solidFill>
            <a:srgbClr val="A3C2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latin typeface="Baskerville Old Face" panose="02020602080505020303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1297" y="1232418"/>
            <a:ext cx="255278" cy="3104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482967">
            <a:off x="1368254" y="1340392"/>
            <a:ext cx="505132" cy="47254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1296" y="2353785"/>
            <a:ext cx="255278" cy="31047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482967">
            <a:off x="1368253" y="2461759"/>
            <a:ext cx="505132" cy="472543"/>
          </a:xfrm>
          <a:prstGeom prst="rect">
            <a:avLst/>
          </a:prstGeom>
        </p:spPr>
      </p:pic>
      <p:sp>
        <p:nvSpPr>
          <p:cNvPr id="11" name="Oval 10"/>
          <p:cNvSpPr>
            <a:spLocks noChangeAspect="1"/>
          </p:cNvSpPr>
          <p:nvPr/>
        </p:nvSpPr>
        <p:spPr>
          <a:xfrm>
            <a:off x="2499817" y="1124132"/>
            <a:ext cx="720000" cy="720000"/>
          </a:xfrm>
          <a:prstGeom prst="ellipse">
            <a:avLst/>
          </a:prstGeom>
          <a:solidFill>
            <a:srgbClr val="FFC30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latin typeface="Baskerville Old Face" panose="02020602080505020303" pitchFamily="18" charset="0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2499817" y="2267132"/>
            <a:ext cx="720000" cy="720000"/>
          </a:xfrm>
          <a:prstGeom prst="ellipse">
            <a:avLst/>
          </a:prstGeom>
          <a:solidFill>
            <a:srgbClr val="A3C2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latin typeface="Baskerville Old Face" panose="02020602080505020303" pitchFamily="18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9525" y="1232418"/>
            <a:ext cx="255278" cy="31047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482967">
            <a:off x="2616482" y="1340392"/>
            <a:ext cx="505132" cy="47254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9524" y="2353785"/>
            <a:ext cx="255278" cy="31047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482967">
            <a:off x="2616481" y="2461759"/>
            <a:ext cx="505132" cy="472543"/>
          </a:xfrm>
          <a:prstGeom prst="rect">
            <a:avLst/>
          </a:prstGeom>
        </p:spPr>
      </p:pic>
      <p:sp>
        <p:nvSpPr>
          <p:cNvPr id="17" name="Oval 16"/>
          <p:cNvSpPr>
            <a:spLocks noChangeAspect="1"/>
          </p:cNvSpPr>
          <p:nvPr/>
        </p:nvSpPr>
        <p:spPr>
          <a:xfrm>
            <a:off x="3689989" y="1124132"/>
            <a:ext cx="720000" cy="720000"/>
          </a:xfrm>
          <a:prstGeom prst="ellipse">
            <a:avLst/>
          </a:prstGeom>
          <a:solidFill>
            <a:srgbClr val="FFC30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latin typeface="Baskerville Old Face" panose="02020602080505020303" pitchFamily="18" charset="0"/>
            </a:endParaRPr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3689989" y="2267132"/>
            <a:ext cx="720000" cy="720000"/>
          </a:xfrm>
          <a:prstGeom prst="ellipse">
            <a:avLst/>
          </a:prstGeom>
          <a:solidFill>
            <a:srgbClr val="A3C2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latin typeface="Baskerville Old Face" panose="02020602080505020303" pitchFamily="18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9697" y="1232418"/>
            <a:ext cx="255278" cy="31047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482967">
            <a:off x="3806654" y="1340392"/>
            <a:ext cx="505132" cy="47254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9696" y="2353785"/>
            <a:ext cx="255278" cy="31047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482967">
            <a:off x="3806653" y="2461759"/>
            <a:ext cx="505132" cy="472543"/>
          </a:xfrm>
          <a:prstGeom prst="rect">
            <a:avLst/>
          </a:prstGeom>
        </p:spPr>
      </p:pic>
      <p:sp>
        <p:nvSpPr>
          <p:cNvPr id="23" name="Oval 22"/>
          <p:cNvSpPr>
            <a:spLocks noChangeAspect="1"/>
          </p:cNvSpPr>
          <p:nvPr/>
        </p:nvSpPr>
        <p:spPr>
          <a:xfrm>
            <a:off x="4880161" y="1124132"/>
            <a:ext cx="720000" cy="720000"/>
          </a:xfrm>
          <a:prstGeom prst="ellipse">
            <a:avLst/>
          </a:prstGeom>
          <a:solidFill>
            <a:srgbClr val="FFC30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latin typeface="Baskerville Old Face" panose="02020602080505020303" pitchFamily="18" charset="0"/>
            </a:endParaRPr>
          </a:p>
        </p:txBody>
      </p:sp>
      <p:sp>
        <p:nvSpPr>
          <p:cNvPr id="24" name="Oval 23"/>
          <p:cNvSpPr>
            <a:spLocks noChangeAspect="1"/>
          </p:cNvSpPr>
          <p:nvPr/>
        </p:nvSpPr>
        <p:spPr>
          <a:xfrm>
            <a:off x="4880161" y="2267132"/>
            <a:ext cx="720000" cy="720000"/>
          </a:xfrm>
          <a:prstGeom prst="ellipse">
            <a:avLst/>
          </a:prstGeom>
          <a:solidFill>
            <a:srgbClr val="A3C2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latin typeface="Baskerville Old Face" panose="02020602080505020303" pitchFamily="18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9869" y="1232418"/>
            <a:ext cx="255278" cy="31047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482967">
            <a:off x="4996826" y="1340392"/>
            <a:ext cx="505132" cy="47254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9868" y="2353785"/>
            <a:ext cx="255278" cy="31047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482967">
            <a:off x="4996825" y="2461759"/>
            <a:ext cx="505132" cy="472543"/>
          </a:xfrm>
          <a:prstGeom prst="rect">
            <a:avLst/>
          </a:prstGeom>
        </p:spPr>
      </p:pic>
      <p:sp>
        <p:nvSpPr>
          <p:cNvPr id="29" name="Oval 28"/>
          <p:cNvSpPr>
            <a:spLocks noChangeAspect="1"/>
          </p:cNvSpPr>
          <p:nvPr/>
        </p:nvSpPr>
        <p:spPr>
          <a:xfrm>
            <a:off x="6098935" y="1124132"/>
            <a:ext cx="720000" cy="720000"/>
          </a:xfrm>
          <a:prstGeom prst="ellipse">
            <a:avLst/>
          </a:prstGeom>
          <a:solidFill>
            <a:srgbClr val="FFC30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latin typeface="Baskerville Old Face" panose="02020602080505020303" pitchFamily="18" charset="0"/>
            </a:endParaRPr>
          </a:p>
        </p:txBody>
      </p:sp>
      <p:sp>
        <p:nvSpPr>
          <p:cNvPr id="30" name="Oval 29"/>
          <p:cNvSpPr>
            <a:spLocks noChangeAspect="1"/>
          </p:cNvSpPr>
          <p:nvPr/>
        </p:nvSpPr>
        <p:spPr>
          <a:xfrm>
            <a:off x="6098935" y="2267132"/>
            <a:ext cx="720000" cy="720000"/>
          </a:xfrm>
          <a:prstGeom prst="ellipse">
            <a:avLst/>
          </a:prstGeom>
          <a:solidFill>
            <a:srgbClr val="A3C2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latin typeface="Baskerville Old Face" panose="02020602080505020303" pitchFamily="18" charset="0"/>
            </a:endParaRP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8643" y="1232418"/>
            <a:ext cx="255278" cy="310473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482967">
            <a:off x="6215600" y="1340392"/>
            <a:ext cx="505132" cy="472543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8642" y="2353785"/>
            <a:ext cx="255278" cy="310473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482967">
            <a:off x="6215599" y="2461759"/>
            <a:ext cx="505132" cy="472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815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489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814467"/>
              </p:ext>
            </p:extLst>
          </p:nvPr>
        </p:nvGraphicFramePr>
        <p:xfrm>
          <a:off x="109728" y="102433"/>
          <a:ext cx="9692640" cy="66546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92640"/>
              </a:tblGrid>
              <a:tr h="6654685">
                <a:tc>
                  <a:txBody>
                    <a:bodyPr/>
                    <a:lstStyle/>
                    <a:p>
                      <a:endParaRPr lang="en-GB" sz="12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5" name="Group 4"/>
          <p:cNvGrpSpPr>
            <a:grpSpLocks noChangeAspect="1"/>
          </p:cNvGrpSpPr>
          <p:nvPr/>
        </p:nvGrpSpPr>
        <p:grpSpPr>
          <a:xfrm rot="19435157">
            <a:off x="625300" y="-237191"/>
            <a:ext cx="3518344" cy="4590010"/>
            <a:chOff x="4619385" y="1982291"/>
            <a:chExt cx="3204850" cy="4181029"/>
          </a:xfrm>
        </p:grpSpPr>
        <p:sp>
          <p:nvSpPr>
            <p:cNvPr id="6" name="Rectangle 5"/>
            <p:cNvSpPr/>
            <p:nvPr/>
          </p:nvSpPr>
          <p:spPr>
            <a:xfrm rot="12803959">
              <a:off x="6358371" y="4503124"/>
              <a:ext cx="25200" cy="94092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 rot="7800000" flipH="1">
              <a:off x="5563242" y="4645415"/>
              <a:ext cx="25200" cy="87295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 rot="12381575">
              <a:off x="5029570" y="4745698"/>
              <a:ext cx="25200" cy="81243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 rot="-11700000" flipH="1">
              <a:off x="6172458" y="4514319"/>
              <a:ext cx="18000" cy="432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 rot="11700000" flipH="1">
              <a:off x="5815350" y="4520204"/>
              <a:ext cx="18000" cy="432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Can 10"/>
            <p:cNvSpPr/>
            <p:nvPr/>
          </p:nvSpPr>
          <p:spPr>
            <a:xfrm rot="10800000">
              <a:off x="5976584" y="4428677"/>
              <a:ext cx="76743" cy="1209801"/>
            </a:xfrm>
            <a:prstGeom prst="ca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51"/>
            <p:cNvSpPr/>
            <p:nvPr/>
          </p:nvSpPr>
          <p:spPr>
            <a:xfrm rot="2595965" flipH="1">
              <a:off x="5750749" y="5477711"/>
              <a:ext cx="147600" cy="90000"/>
            </a:xfrm>
            <a:custGeom>
              <a:avLst/>
              <a:gdLst>
                <a:gd name="connsiteX0" fmla="*/ 0 w 199019"/>
                <a:gd name="connsiteY0" fmla="*/ 0 h 82280"/>
                <a:gd name="connsiteX1" fmla="*/ 199019 w 199019"/>
                <a:gd name="connsiteY1" fmla="*/ 0 h 82280"/>
                <a:gd name="connsiteX2" fmla="*/ 199019 w 199019"/>
                <a:gd name="connsiteY2" fmla="*/ 82280 h 82280"/>
                <a:gd name="connsiteX3" fmla="*/ 0 w 199019"/>
                <a:gd name="connsiteY3" fmla="*/ 82280 h 82280"/>
                <a:gd name="connsiteX4" fmla="*/ 0 w 199019"/>
                <a:gd name="connsiteY4" fmla="*/ 0 h 82280"/>
                <a:gd name="connsiteX0" fmla="*/ 0 w 199019"/>
                <a:gd name="connsiteY0" fmla="*/ 0 h 83835"/>
                <a:gd name="connsiteX1" fmla="*/ 199019 w 199019"/>
                <a:gd name="connsiteY1" fmla="*/ 0 h 83835"/>
                <a:gd name="connsiteX2" fmla="*/ 199019 w 199019"/>
                <a:gd name="connsiteY2" fmla="*/ 82280 h 83835"/>
                <a:gd name="connsiteX3" fmla="*/ 96383 w 199019"/>
                <a:gd name="connsiteY3" fmla="*/ 83835 h 83835"/>
                <a:gd name="connsiteX4" fmla="*/ 0 w 199019"/>
                <a:gd name="connsiteY4" fmla="*/ 82280 h 83835"/>
                <a:gd name="connsiteX5" fmla="*/ 0 w 199019"/>
                <a:gd name="connsiteY5" fmla="*/ 0 h 83835"/>
                <a:gd name="connsiteX0" fmla="*/ 0 w 199019"/>
                <a:gd name="connsiteY0" fmla="*/ 0 h 82280"/>
                <a:gd name="connsiteX1" fmla="*/ 199019 w 199019"/>
                <a:gd name="connsiteY1" fmla="*/ 0 h 82280"/>
                <a:gd name="connsiteX2" fmla="*/ 199019 w 199019"/>
                <a:gd name="connsiteY2" fmla="*/ 82280 h 82280"/>
                <a:gd name="connsiteX3" fmla="*/ 96383 w 199019"/>
                <a:gd name="connsiteY3" fmla="*/ 36210 h 82280"/>
                <a:gd name="connsiteX4" fmla="*/ 0 w 199019"/>
                <a:gd name="connsiteY4" fmla="*/ 82280 h 82280"/>
                <a:gd name="connsiteX5" fmla="*/ 0 w 199019"/>
                <a:gd name="connsiteY5" fmla="*/ 0 h 82280"/>
                <a:gd name="connsiteX0" fmla="*/ 58341 w 257360"/>
                <a:gd name="connsiteY0" fmla="*/ 0 h 90373"/>
                <a:gd name="connsiteX1" fmla="*/ 257360 w 257360"/>
                <a:gd name="connsiteY1" fmla="*/ 0 h 90373"/>
                <a:gd name="connsiteX2" fmla="*/ 257360 w 257360"/>
                <a:gd name="connsiteY2" fmla="*/ 82280 h 90373"/>
                <a:gd name="connsiteX3" fmla="*/ 154724 w 257360"/>
                <a:gd name="connsiteY3" fmla="*/ 36210 h 90373"/>
                <a:gd name="connsiteX4" fmla="*/ -1 w 257360"/>
                <a:gd name="connsiteY4" fmla="*/ 90373 h 90373"/>
                <a:gd name="connsiteX5" fmla="*/ 58341 w 257360"/>
                <a:gd name="connsiteY5" fmla="*/ 0 h 90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7360" h="90373">
                  <a:moveTo>
                    <a:pt x="58341" y="0"/>
                  </a:moveTo>
                  <a:lnTo>
                    <a:pt x="257360" y="0"/>
                  </a:lnTo>
                  <a:lnTo>
                    <a:pt x="257360" y="82280"/>
                  </a:lnTo>
                  <a:lnTo>
                    <a:pt x="154724" y="36210"/>
                  </a:lnTo>
                  <a:lnTo>
                    <a:pt x="-1" y="90373"/>
                  </a:lnTo>
                  <a:lnTo>
                    <a:pt x="58341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51"/>
            <p:cNvSpPr/>
            <p:nvPr/>
          </p:nvSpPr>
          <p:spPr>
            <a:xfrm>
              <a:off x="5869804" y="5506479"/>
              <a:ext cx="279980" cy="101330"/>
            </a:xfrm>
            <a:custGeom>
              <a:avLst/>
              <a:gdLst>
                <a:gd name="connsiteX0" fmla="*/ 0 w 199019"/>
                <a:gd name="connsiteY0" fmla="*/ 0 h 82280"/>
                <a:gd name="connsiteX1" fmla="*/ 199019 w 199019"/>
                <a:gd name="connsiteY1" fmla="*/ 0 h 82280"/>
                <a:gd name="connsiteX2" fmla="*/ 199019 w 199019"/>
                <a:gd name="connsiteY2" fmla="*/ 82280 h 82280"/>
                <a:gd name="connsiteX3" fmla="*/ 0 w 199019"/>
                <a:gd name="connsiteY3" fmla="*/ 82280 h 82280"/>
                <a:gd name="connsiteX4" fmla="*/ 0 w 199019"/>
                <a:gd name="connsiteY4" fmla="*/ 0 h 82280"/>
                <a:gd name="connsiteX0" fmla="*/ 0 w 199019"/>
                <a:gd name="connsiteY0" fmla="*/ 0 h 83835"/>
                <a:gd name="connsiteX1" fmla="*/ 199019 w 199019"/>
                <a:gd name="connsiteY1" fmla="*/ 0 h 83835"/>
                <a:gd name="connsiteX2" fmla="*/ 199019 w 199019"/>
                <a:gd name="connsiteY2" fmla="*/ 82280 h 83835"/>
                <a:gd name="connsiteX3" fmla="*/ 96383 w 199019"/>
                <a:gd name="connsiteY3" fmla="*/ 83835 h 83835"/>
                <a:gd name="connsiteX4" fmla="*/ 0 w 199019"/>
                <a:gd name="connsiteY4" fmla="*/ 82280 h 83835"/>
                <a:gd name="connsiteX5" fmla="*/ 0 w 199019"/>
                <a:gd name="connsiteY5" fmla="*/ 0 h 83835"/>
                <a:gd name="connsiteX0" fmla="*/ 0 w 199019"/>
                <a:gd name="connsiteY0" fmla="*/ 0 h 82280"/>
                <a:gd name="connsiteX1" fmla="*/ 199019 w 199019"/>
                <a:gd name="connsiteY1" fmla="*/ 0 h 82280"/>
                <a:gd name="connsiteX2" fmla="*/ 199019 w 199019"/>
                <a:gd name="connsiteY2" fmla="*/ 82280 h 82280"/>
                <a:gd name="connsiteX3" fmla="*/ 96383 w 199019"/>
                <a:gd name="connsiteY3" fmla="*/ 36210 h 82280"/>
                <a:gd name="connsiteX4" fmla="*/ 0 w 199019"/>
                <a:gd name="connsiteY4" fmla="*/ 82280 h 82280"/>
                <a:gd name="connsiteX5" fmla="*/ 0 w 199019"/>
                <a:gd name="connsiteY5" fmla="*/ 0 h 82280"/>
                <a:gd name="connsiteX0" fmla="*/ 0 w 234737"/>
                <a:gd name="connsiteY0" fmla="*/ 0 h 91805"/>
                <a:gd name="connsiteX1" fmla="*/ 199019 w 234737"/>
                <a:gd name="connsiteY1" fmla="*/ 0 h 91805"/>
                <a:gd name="connsiteX2" fmla="*/ 234737 w 234737"/>
                <a:gd name="connsiteY2" fmla="*/ 91805 h 91805"/>
                <a:gd name="connsiteX3" fmla="*/ 96383 w 234737"/>
                <a:gd name="connsiteY3" fmla="*/ 36210 h 91805"/>
                <a:gd name="connsiteX4" fmla="*/ 0 w 234737"/>
                <a:gd name="connsiteY4" fmla="*/ 82280 h 91805"/>
                <a:gd name="connsiteX5" fmla="*/ 0 w 234737"/>
                <a:gd name="connsiteY5" fmla="*/ 0 h 91805"/>
                <a:gd name="connsiteX0" fmla="*/ 45243 w 279980"/>
                <a:gd name="connsiteY0" fmla="*/ 0 h 101330"/>
                <a:gd name="connsiteX1" fmla="*/ 244262 w 279980"/>
                <a:gd name="connsiteY1" fmla="*/ 0 h 101330"/>
                <a:gd name="connsiteX2" fmla="*/ 279980 w 279980"/>
                <a:gd name="connsiteY2" fmla="*/ 91805 h 101330"/>
                <a:gd name="connsiteX3" fmla="*/ 141626 w 279980"/>
                <a:gd name="connsiteY3" fmla="*/ 36210 h 101330"/>
                <a:gd name="connsiteX4" fmla="*/ 0 w 279980"/>
                <a:gd name="connsiteY4" fmla="*/ 101330 h 101330"/>
                <a:gd name="connsiteX5" fmla="*/ 45243 w 279980"/>
                <a:gd name="connsiteY5" fmla="*/ 0 h 1013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79980" h="101330">
                  <a:moveTo>
                    <a:pt x="45243" y="0"/>
                  </a:moveTo>
                  <a:lnTo>
                    <a:pt x="244262" y="0"/>
                  </a:lnTo>
                  <a:lnTo>
                    <a:pt x="279980" y="91805"/>
                  </a:lnTo>
                  <a:lnTo>
                    <a:pt x="141626" y="36210"/>
                  </a:lnTo>
                  <a:lnTo>
                    <a:pt x="0" y="101330"/>
                  </a:lnTo>
                  <a:lnTo>
                    <a:pt x="45243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51"/>
            <p:cNvSpPr/>
            <p:nvPr/>
          </p:nvSpPr>
          <p:spPr>
            <a:xfrm rot="19039138">
              <a:off x="6122886" y="5466779"/>
              <a:ext cx="147227" cy="90373"/>
            </a:xfrm>
            <a:custGeom>
              <a:avLst/>
              <a:gdLst>
                <a:gd name="connsiteX0" fmla="*/ 0 w 199019"/>
                <a:gd name="connsiteY0" fmla="*/ 0 h 82280"/>
                <a:gd name="connsiteX1" fmla="*/ 199019 w 199019"/>
                <a:gd name="connsiteY1" fmla="*/ 0 h 82280"/>
                <a:gd name="connsiteX2" fmla="*/ 199019 w 199019"/>
                <a:gd name="connsiteY2" fmla="*/ 82280 h 82280"/>
                <a:gd name="connsiteX3" fmla="*/ 0 w 199019"/>
                <a:gd name="connsiteY3" fmla="*/ 82280 h 82280"/>
                <a:gd name="connsiteX4" fmla="*/ 0 w 199019"/>
                <a:gd name="connsiteY4" fmla="*/ 0 h 82280"/>
                <a:gd name="connsiteX0" fmla="*/ 0 w 199019"/>
                <a:gd name="connsiteY0" fmla="*/ 0 h 83835"/>
                <a:gd name="connsiteX1" fmla="*/ 199019 w 199019"/>
                <a:gd name="connsiteY1" fmla="*/ 0 h 83835"/>
                <a:gd name="connsiteX2" fmla="*/ 199019 w 199019"/>
                <a:gd name="connsiteY2" fmla="*/ 82280 h 83835"/>
                <a:gd name="connsiteX3" fmla="*/ 96383 w 199019"/>
                <a:gd name="connsiteY3" fmla="*/ 83835 h 83835"/>
                <a:gd name="connsiteX4" fmla="*/ 0 w 199019"/>
                <a:gd name="connsiteY4" fmla="*/ 82280 h 83835"/>
                <a:gd name="connsiteX5" fmla="*/ 0 w 199019"/>
                <a:gd name="connsiteY5" fmla="*/ 0 h 83835"/>
                <a:gd name="connsiteX0" fmla="*/ 0 w 199019"/>
                <a:gd name="connsiteY0" fmla="*/ 0 h 82280"/>
                <a:gd name="connsiteX1" fmla="*/ 199019 w 199019"/>
                <a:gd name="connsiteY1" fmla="*/ 0 h 82280"/>
                <a:gd name="connsiteX2" fmla="*/ 199019 w 199019"/>
                <a:gd name="connsiteY2" fmla="*/ 82280 h 82280"/>
                <a:gd name="connsiteX3" fmla="*/ 96383 w 199019"/>
                <a:gd name="connsiteY3" fmla="*/ 36210 h 82280"/>
                <a:gd name="connsiteX4" fmla="*/ 0 w 199019"/>
                <a:gd name="connsiteY4" fmla="*/ 82280 h 82280"/>
                <a:gd name="connsiteX5" fmla="*/ 0 w 199019"/>
                <a:gd name="connsiteY5" fmla="*/ 0 h 82280"/>
                <a:gd name="connsiteX0" fmla="*/ 58341 w 257360"/>
                <a:gd name="connsiteY0" fmla="*/ 0 h 90373"/>
                <a:gd name="connsiteX1" fmla="*/ 257360 w 257360"/>
                <a:gd name="connsiteY1" fmla="*/ 0 h 90373"/>
                <a:gd name="connsiteX2" fmla="*/ 257360 w 257360"/>
                <a:gd name="connsiteY2" fmla="*/ 82280 h 90373"/>
                <a:gd name="connsiteX3" fmla="*/ 154724 w 257360"/>
                <a:gd name="connsiteY3" fmla="*/ 36210 h 90373"/>
                <a:gd name="connsiteX4" fmla="*/ -1 w 257360"/>
                <a:gd name="connsiteY4" fmla="*/ 90373 h 90373"/>
                <a:gd name="connsiteX5" fmla="*/ 58341 w 257360"/>
                <a:gd name="connsiteY5" fmla="*/ 0 h 90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7360" h="90373">
                  <a:moveTo>
                    <a:pt x="58341" y="0"/>
                  </a:moveTo>
                  <a:lnTo>
                    <a:pt x="257360" y="0"/>
                  </a:lnTo>
                  <a:lnTo>
                    <a:pt x="257360" y="82280"/>
                  </a:lnTo>
                  <a:lnTo>
                    <a:pt x="154724" y="36210"/>
                  </a:lnTo>
                  <a:lnTo>
                    <a:pt x="-1" y="90373"/>
                  </a:lnTo>
                  <a:lnTo>
                    <a:pt x="58341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5759388" y="5304030"/>
              <a:ext cx="488978" cy="230864"/>
              <a:chOff x="5313920" y="5511299"/>
              <a:chExt cx="1338311" cy="539914"/>
            </a:xfrm>
            <a:solidFill>
              <a:schemeClr val="bg1"/>
            </a:solidFill>
          </p:grpSpPr>
          <p:sp>
            <p:nvSpPr>
              <p:cNvPr id="63" name="Isosceles Triangle 62"/>
              <p:cNvSpPr/>
              <p:nvPr/>
            </p:nvSpPr>
            <p:spPr>
              <a:xfrm rot="10800000" flipV="1">
                <a:off x="5617314" y="5511299"/>
                <a:ext cx="768669" cy="436323"/>
              </a:xfrm>
              <a:prstGeom prst="triangl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4" name="Isosceles Triangle 11"/>
              <p:cNvSpPr/>
              <p:nvPr/>
            </p:nvSpPr>
            <p:spPr>
              <a:xfrm rot="20817942" flipV="1">
                <a:off x="5390683" y="5569968"/>
                <a:ext cx="622963" cy="337147"/>
              </a:xfrm>
              <a:custGeom>
                <a:avLst/>
                <a:gdLst>
                  <a:gd name="connsiteX0" fmla="*/ 0 w 756600"/>
                  <a:gd name="connsiteY0" fmla="*/ 424789 h 424789"/>
                  <a:gd name="connsiteX1" fmla="*/ 378300 w 756600"/>
                  <a:gd name="connsiteY1" fmla="*/ 0 h 424789"/>
                  <a:gd name="connsiteX2" fmla="*/ 756600 w 756600"/>
                  <a:gd name="connsiteY2" fmla="*/ 424789 h 424789"/>
                  <a:gd name="connsiteX3" fmla="*/ 0 w 756600"/>
                  <a:gd name="connsiteY3" fmla="*/ 424789 h 424789"/>
                  <a:gd name="connsiteX0" fmla="*/ 0 w 836964"/>
                  <a:gd name="connsiteY0" fmla="*/ 424789 h 424789"/>
                  <a:gd name="connsiteX1" fmla="*/ 378300 w 836964"/>
                  <a:gd name="connsiteY1" fmla="*/ 0 h 424789"/>
                  <a:gd name="connsiteX2" fmla="*/ 836964 w 836964"/>
                  <a:gd name="connsiteY2" fmla="*/ 321452 h 424789"/>
                  <a:gd name="connsiteX3" fmla="*/ 0 w 836964"/>
                  <a:gd name="connsiteY3" fmla="*/ 424789 h 424789"/>
                  <a:gd name="connsiteX0" fmla="*/ 0 w 618667"/>
                  <a:gd name="connsiteY0" fmla="*/ 185234 h 321452"/>
                  <a:gd name="connsiteX1" fmla="*/ 160003 w 618667"/>
                  <a:gd name="connsiteY1" fmla="*/ 0 h 321452"/>
                  <a:gd name="connsiteX2" fmla="*/ 618667 w 618667"/>
                  <a:gd name="connsiteY2" fmla="*/ 321452 h 321452"/>
                  <a:gd name="connsiteX3" fmla="*/ 0 w 618667"/>
                  <a:gd name="connsiteY3" fmla="*/ 185234 h 321452"/>
                  <a:gd name="connsiteX0" fmla="*/ 0 w 618667"/>
                  <a:gd name="connsiteY0" fmla="*/ 190446 h 326664"/>
                  <a:gd name="connsiteX1" fmla="*/ 126206 w 618667"/>
                  <a:gd name="connsiteY1" fmla="*/ 0 h 326664"/>
                  <a:gd name="connsiteX2" fmla="*/ 618667 w 618667"/>
                  <a:gd name="connsiteY2" fmla="*/ 326664 h 326664"/>
                  <a:gd name="connsiteX3" fmla="*/ 0 w 618667"/>
                  <a:gd name="connsiteY3" fmla="*/ 190446 h 326664"/>
                  <a:gd name="connsiteX0" fmla="*/ 0 w 640090"/>
                  <a:gd name="connsiteY0" fmla="*/ 182370 h 326664"/>
                  <a:gd name="connsiteX1" fmla="*/ 147629 w 640090"/>
                  <a:gd name="connsiteY1" fmla="*/ 0 h 326664"/>
                  <a:gd name="connsiteX2" fmla="*/ 640090 w 640090"/>
                  <a:gd name="connsiteY2" fmla="*/ 326664 h 326664"/>
                  <a:gd name="connsiteX3" fmla="*/ 0 w 640090"/>
                  <a:gd name="connsiteY3" fmla="*/ 182370 h 326664"/>
                  <a:gd name="connsiteX0" fmla="*/ 0 w 622963"/>
                  <a:gd name="connsiteY0" fmla="*/ 182370 h 337147"/>
                  <a:gd name="connsiteX1" fmla="*/ 147629 w 622963"/>
                  <a:gd name="connsiteY1" fmla="*/ 0 h 337147"/>
                  <a:gd name="connsiteX2" fmla="*/ 622963 w 622963"/>
                  <a:gd name="connsiteY2" fmla="*/ 337147 h 337147"/>
                  <a:gd name="connsiteX3" fmla="*/ 0 w 622963"/>
                  <a:gd name="connsiteY3" fmla="*/ 182370 h 3371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2963" h="337147">
                    <a:moveTo>
                      <a:pt x="0" y="182370"/>
                    </a:moveTo>
                    <a:lnTo>
                      <a:pt x="147629" y="0"/>
                    </a:lnTo>
                    <a:lnTo>
                      <a:pt x="622963" y="337147"/>
                    </a:lnTo>
                    <a:lnTo>
                      <a:pt x="0" y="182370"/>
                    </a:ln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5" name="Isosceles Triangle 11"/>
              <p:cNvSpPr/>
              <p:nvPr/>
            </p:nvSpPr>
            <p:spPr>
              <a:xfrm rot="805165" flipH="1" flipV="1">
                <a:off x="5987071" y="5565763"/>
                <a:ext cx="622800" cy="337147"/>
              </a:xfrm>
              <a:custGeom>
                <a:avLst/>
                <a:gdLst>
                  <a:gd name="connsiteX0" fmla="*/ 0 w 756600"/>
                  <a:gd name="connsiteY0" fmla="*/ 424789 h 424789"/>
                  <a:gd name="connsiteX1" fmla="*/ 378300 w 756600"/>
                  <a:gd name="connsiteY1" fmla="*/ 0 h 424789"/>
                  <a:gd name="connsiteX2" fmla="*/ 756600 w 756600"/>
                  <a:gd name="connsiteY2" fmla="*/ 424789 h 424789"/>
                  <a:gd name="connsiteX3" fmla="*/ 0 w 756600"/>
                  <a:gd name="connsiteY3" fmla="*/ 424789 h 424789"/>
                  <a:gd name="connsiteX0" fmla="*/ 0 w 836964"/>
                  <a:gd name="connsiteY0" fmla="*/ 424789 h 424789"/>
                  <a:gd name="connsiteX1" fmla="*/ 378300 w 836964"/>
                  <a:gd name="connsiteY1" fmla="*/ 0 h 424789"/>
                  <a:gd name="connsiteX2" fmla="*/ 836964 w 836964"/>
                  <a:gd name="connsiteY2" fmla="*/ 321452 h 424789"/>
                  <a:gd name="connsiteX3" fmla="*/ 0 w 836964"/>
                  <a:gd name="connsiteY3" fmla="*/ 424789 h 424789"/>
                  <a:gd name="connsiteX0" fmla="*/ 0 w 618667"/>
                  <a:gd name="connsiteY0" fmla="*/ 185234 h 321452"/>
                  <a:gd name="connsiteX1" fmla="*/ 160003 w 618667"/>
                  <a:gd name="connsiteY1" fmla="*/ 0 h 321452"/>
                  <a:gd name="connsiteX2" fmla="*/ 618667 w 618667"/>
                  <a:gd name="connsiteY2" fmla="*/ 321452 h 321452"/>
                  <a:gd name="connsiteX3" fmla="*/ 0 w 618667"/>
                  <a:gd name="connsiteY3" fmla="*/ 185234 h 321452"/>
                  <a:gd name="connsiteX0" fmla="*/ 0 w 618667"/>
                  <a:gd name="connsiteY0" fmla="*/ 190446 h 326664"/>
                  <a:gd name="connsiteX1" fmla="*/ 126206 w 618667"/>
                  <a:gd name="connsiteY1" fmla="*/ 0 h 326664"/>
                  <a:gd name="connsiteX2" fmla="*/ 618667 w 618667"/>
                  <a:gd name="connsiteY2" fmla="*/ 326664 h 326664"/>
                  <a:gd name="connsiteX3" fmla="*/ 0 w 618667"/>
                  <a:gd name="connsiteY3" fmla="*/ 190446 h 326664"/>
                  <a:gd name="connsiteX0" fmla="*/ 0 w 640090"/>
                  <a:gd name="connsiteY0" fmla="*/ 182370 h 326664"/>
                  <a:gd name="connsiteX1" fmla="*/ 147629 w 640090"/>
                  <a:gd name="connsiteY1" fmla="*/ 0 h 326664"/>
                  <a:gd name="connsiteX2" fmla="*/ 640090 w 640090"/>
                  <a:gd name="connsiteY2" fmla="*/ 326664 h 326664"/>
                  <a:gd name="connsiteX3" fmla="*/ 0 w 640090"/>
                  <a:gd name="connsiteY3" fmla="*/ 182370 h 326664"/>
                  <a:gd name="connsiteX0" fmla="*/ 0 w 622963"/>
                  <a:gd name="connsiteY0" fmla="*/ 182370 h 337147"/>
                  <a:gd name="connsiteX1" fmla="*/ 147629 w 622963"/>
                  <a:gd name="connsiteY1" fmla="*/ 0 h 337147"/>
                  <a:gd name="connsiteX2" fmla="*/ 622963 w 622963"/>
                  <a:gd name="connsiteY2" fmla="*/ 337147 h 337147"/>
                  <a:gd name="connsiteX3" fmla="*/ 0 w 622963"/>
                  <a:gd name="connsiteY3" fmla="*/ 182370 h 3371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2963" h="337147">
                    <a:moveTo>
                      <a:pt x="0" y="182370"/>
                    </a:moveTo>
                    <a:lnTo>
                      <a:pt x="147629" y="0"/>
                    </a:lnTo>
                    <a:lnTo>
                      <a:pt x="622963" y="337147"/>
                    </a:lnTo>
                    <a:lnTo>
                      <a:pt x="0" y="182370"/>
                    </a:ln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6" name="Regular Pentagon 65"/>
              <p:cNvSpPr/>
              <p:nvPr/>
            </p:nvSpPr>
            <p:spPr>
              <a:xfrm rot="7561015">
                <a:off x="6321132" y="5891066"/>
                <a:ext cx="166085" cy="154210"/>
              </a:xfrm>
              <a:prstGeom prst="pentagon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7" name="Regular Pentagon 66"/>
              <p:cNvSpPr/>
              <p:nvPr/>
            </p:nvSpPr>
            <p:spPr>
              <a:xfrm rot="9263190">
                <a:off x="5513612" y="5891067"/>
                <a:ext cx="166085" cy="154210"/>
              </a:xfrm>
              <a:prstGeom prst="pentagon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8" name="Regular Pentagon 18"/>
              <p:cNvSpPr/>
              <p:nvPr/>
            </p:nvSpPr>
            <p:spPr>
              <a:xfrm rot="13695910">
                <a:off x="5345911" y="5721048"/>
                <a:ext cx="108582" cy="172563"/>
              </a:xfrm>
              <a:custGeom>
                <a:avLst/>
                <a:gdLst>
                  <a:gd name="connsiteX0" fmla="*/ 0 w 166085"/>
                  <a:gd name="connsiteY0" fmla="*/ 58903 h 154210"/>
                  <a:gd name="connsiteX1" fmla="*/ 83043 w 166085"/>
                  <a:gd name="connsiteY1" fmla="*/ 0 h 154210"/>
                  <a:gd name="connsiteX2" fmla="*/ 166085 w 166085"/>
                  <a:gd name="connsiteY2" fmla="*/ 58903 h 154210"/>
                  <a:gd name="connsiteX3" fmla="*/ 134365 w 166085"/>
                  <a:gd name="connsiteY3" fmla="*/ 154210 h 154210"/>
                  <a:gd name="connsiteX4" fmla="*/ 31720 w 166085"/>
                  <a:gd name="connsiteY4" fmla="*/ 154210 h 154210"/>
                  <a:gd name="connsiteX5" fmla="*/ 0 w 166085"/>
                  <a:gd name="connsiteY5" fmla="*/ 58903 h 154210"/>
                  <a:gd name="connsiteX0" fmla="*/ 2340 w 134365"/>
                  <a:gd name="connsiteY0" fmla="*/ 0 h 160842"/>
                  <a:gd name="connsiteX1" fmla="*/ 51323 w 134365"/>
                  <a:gd name="connsiteY1" fmla="*/ 6632 h 160842"/>
                  <a:gd name="connsiteX2" fmla="*/ 134365 w 134365"/>
                  <a:gd name="connsiteY2" fmla="*/ 65535 h 160842"/>
                  <a:gd name="connsiteX3" fmla="*/ 102645 w 134365"/>
                  <a:gd name="connsiteY3" fmla="*/ 160842 h 160842"/>
                  <a:gd name="connsiteX4" fmla="*/ 0 w 134365"/>
                  <a:gd name="connsiteY4" fmla="*/ 160842 h 160842"/>
                  <a:gd name="connsiteX5" fmla="*/ 2340 w 134365"/>
                  <a:gd name="connsiteY5" fmla="*/ 0 h 160842"/>
                  <a:gd name="connsiteX0" fmla="*/ 0 w 132025"/>
                  <a:gd name="connsiteY0" fmla="*/ 0 h 166222"/>
                  <a:gd name="connsiteX1" fmla="*/ 48983 w 132025"/>
                  <a:gd name="connsiteY1" fmla="*/ 6632 h 166222"/>
                  <a:gd name="connsiteX2" fmla="*/ 132025 w 132025"/>
                  <a:gd name="connsiteY2" fmla="*/ 65535 h 166222"/>
                  <a:gd name="connsiteX3" fmla="*/ 100305 w 132025"/>
                  <a:gd name="connsiteY3" fmla="*/ 160842 h 166222"/>
                  <a:gd name="connsiteX4" fmla="*/ 58458 w 132025"/>
                  <a:gd name="connsiteY4" fmla="*/ 166222 h 166222"/>
                  <a:gd name="connsiteX5" fmla="*/ 0 w 132025"/>
                  <a:gd name="connsiteY5" fmla="*/ 0 h 166222"/>
                  <a:gd name="connsiteX0" fmla="*/ 0 w 108582"/>
                  <a:gd name="connsiteY0" fmla="*/ 0 h 165545"/>
                  <a:gd name="connsiteX1" fmla="*/ 25540 w 108582"/>
                  <a:gd name="connsiteY1" fmla="*/ 5955 h 165545"/>
                  <a:gd name="connsiteX2" fmla="*/ 108582 w 108582"/>
                  <a:gd name="connsiteY2" fmla="*/ 64858 h 165545"/>
                  <a:gd name="connsiteX3" fmla="*/ 76862 w 108582"/>
                  <a:gd name="connsiteY3" fmla="*/ 160165 h 165545"/>
                  <a:gd name="connsiteX4" fmla="*/ 35015 w 108582"/>
                  <a:gd name="connsiteY4" fmla="*/ 165545 h 165545"/>
                  <a:gd name="connsiteX5" fmla="*/ 0 w 108582"/>
                  <a:gd name="connsiteY5" fmla="*/ 0 h 165545"/>
                  <a:gd name="connsiteX0" fmla="*/ 0 w 108582"/>
                  <a:gd name="connsiteY0" fmla="*/ 7018 h 172563"/>
                  <a:gd name="connsiteX1" fmla="*/ 37040 w 108582"/>
                  <a:gd name="connsiteY1" fmla="*/ 0 h 172563"/>
                  <a:gd name="connsiteX2" fmla="*/ 108582 w 108582"/>
                  <a:gd name="connsiteY2" fmla="*/ 71876 h 172563"/>
                  <a:gd name="connsiteX3" fmla="*/ 76862 w 108582"/>
                  <a:gd name="connsiteY3" fmla="*/ 167183 h 172563"/>
                  <a:gd name="connsiteX4" fmla="*/ 35015 w 108582"/>
                  <a:gd name="connsiteY4" fmla="*/ 172563 h 172563"/>
                  <a:gd name="connsiteX5" fmla="*/ 0 w 108582"/>
                  <a:gd name="connsiteY5" fmla="*/ 7018 h 1725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8582" h="172563">
                    <a:moveTo>
                      <a:pt x="0" y="7018"/>
                    </a:moveTo>
                    <a:lnTo>
                      <a:pt x="37040" y="0"/>
                    </a:lnTo>
                    <a:lnTo>
                      <a:pt x="108582" y="71876"/>
                    </a:lnTo>
                    <a:lnTo>
                      <a:pt x="76862" y="167183"/>
                    </a:lnTo>
                    <a:lnTo>
                      <a:pt x="35015" y="172563"/>
                    </a:lnTo>
                    <a:lnTo>
                      <a:pt x="0" y="7018"/>
                    </a:ln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9" name="Regular Pentagon 18"/>
              <p:cNvSpPr/>
              <p:nvPr/>
            </p:nvSpPr>
            <p:spPr>
              <a:xfrm rot="20486160">
                <a:off x="6543649" y="5727953"/>
                <a:ext cx="108582" cy="172563"/>
              </a:xfrm>
              <a:custGeom>
                <a:avLst/>
                <a:gdLst>
                  <a:gd name="connsiteX0" fmla="*/ 0 w 166085"/>
                  <a:gd name="connsiteY0" fmla="*/ 58903 h 154210"/>
                  <a:gd name="connsiteX1" fmla="*/ 83043 w 166085"/>
                  <a:gd name="connsiteY1" fmla="*/ 0 h 154210"/>
                  <a:gd name="connsiteX2" fmla="*/ 166085 w 166085"/>
                  <a:gd name="connsiteY2" fmla="*/ 58903 h 154210"/>
                  <a:gd name="connsiteX3" fmla="*/ 134365 w 166085"/>
                  <a:gd name="connsiteY3" fmla="*/ 154210 h 154210"/>
                  <a:gd name="connsiteX4" fmla="*/ 31720 w 166085"/>
                  <a:gd name="connsiteY4" fmla="*/ 154210 h 154210"/>
                  <a:gd name="connsiteX5" fmla="*/ 0 w 166085"/>
                  <a:gd name="connsiteY5" fmla="*/ 58903 h 154210"/>
                  <a:gd name="connsiteX0" fmla="*/ 2340 w 134365"/>
                  <a:gd name="connsiteY0" fmla="*/ 0 h 160842"/>
                  <a:gd name="connsiteX1" fmla="*/ 51323 w 134365"/>
                  <a:gd name="connsiteY1" fmla="*/ 6632 h 160842"/>
                  <a:gd name="connsiteX2" fmla="*/ 134365 w 134365"/>
                  <a:gd name="connsiteY2" fmla="*/ 65535 h 160842"/>
                  <a:gd name="connsiteX3" fmla="*/ 102645 w 134365"/>
                  <a:gd name="connsiteY3" fmla="*/ 160842 h 160842"/>
                  <a:gd name="connsiteX4" fmla="*/ 0 w 134365"/>
                  <a:gd name="connsiteY4" fmla="*/ 160842 h 160842"/>
                  <a:gd name="connsiteX5" fmla="*/ 2340 w 134365"/>
                  <a:gd name="connsiteY5" fmla="*/ 0 h 160842"/>
                  <a:gd name="connsiteX0" fmla="*/ 0 w 132025"/>
                  <a:gd name="connsiteY0" fmla="*/ 0 h 166222"/>
                  <a:gd name="connsiteX1" fmla="*/ 48983 w 132025"/>
                  <a:gd name="connsiteY1" fmla="*/ 6632 h 166222"/>
                  <a:gd name="connsiteX2" fmla="*/ 132025 w 132025"/>
                  <a:gd name="connsiteY2" fmla="*/ 65535 h 166222"/>
                  <a:gd name="connsiteX3" fmla="*/ 100305 w 132025"/>
                  <a:gd name="connsiteY3" fmla="*/ 160842 h 166222"/>
                  <a:gd name="connsiteX4" fmla="*/ 58458 w 132025"/>
                  <a:gd name="connsiteY4" fmla="*/ 166222 h 166222"/>
                  <a:gd name="connsiteX5" fmla="*/ 0 w 132025"/>
                  <a:gd name="connsiteY5" fmla="*/ 0 h 166222"/>
                  <a:gd name="connsiteX0" fmla="*/ 0 w 108582"/>
                  <a:gd name="connsiteY0" fmla="*/ 0 h 165545"/>
                  <a:gd name="connsiteX1" fmla="*/ 25540 w 108582"/>
                  <a:gd name="connsiteY1" fmla="*/ 5955 h 165545"/>
                  <a:gd name="connsiteX2" fmla="*/ 108582 w 108582"/>
                  <a:gd name="connsiteY2" fmla="*/ 64858 h 165545"/>
                  <a:gd name="connsiteX3" fmla="*/ 76862 w 108582"/>
                  <a:gd name="connsiteY3" fmla="*/ 160165 h 165545"/>
                  <a:gd name="connsiteX4" fmla="*/ 35015 w 108582"/>
                  <a:gd name="connsiteY4" fmla="*/ 165545 h 165545"/>
                  <a:gd name="connsiteX5" fmla="*/ 0 w 108582"/>
                  <a:gd name="connsiteY5" fmla="*/ 0 h 165545"/>
                  <a:gd name="connsiteX0" fmla="*/ 0 w 108582"/>
                  <a:gd name="connsiteY0" fmla="*/ 7018 h 172563"/>
                  <a:gd name="connsiteX1" fmla="*/ 37040 w 108582"/>
                  <a:gd name="connsiteY1" fmla="*/ 0 h 172563"/>
                  <a:gd name="connsiteX2" fmla="*/ 108582 w 108582"/>
                  <a:gd name="connsiteY2" fmla="*/ 71876 h 172563"/>
                  <a:gd name="connsiteX3" fmla="*/ 76862 w 108582"/>
                  <a:gd name="connsiteY3" fmla="*/ 167183 h 172563"/>
                  <a:gd name="connsiteX4" fmla="*/ 35015 w 108582"/>
                  <a:gd name="connsiteY4" fmla="*/ 172563 h 172563"/>
                  <a:gd name="connsiteX5" fmla="*/ 0 w 108582"/>
                  <a:gd name="connsiteY5" fmla="*/ 7018 h 1725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8582" h="172563">
                    <a:moveTo>
                      <a:pt x="0" y="7018"/>
                    </a:moveTo>
                    <a:lnTo>
                      <a:pt x="37040" y="0"/>
                    </a:lnTo>
                    <a:lnTo>
                      <a:pt x="108582" y="71876"/>
                    </a:lnTo>
                    <a:lnTo>
                      <a:pt x="76862" y="167183"/>
                    </a:lnTo>
                    <a:lnTo>
                      <a:pt x="35015" y="172563"/>
                    </a:lnTo>
                    <a:lnTo>
                      <a:pt x="0" y="7018"/>
                    </a:ln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6" name="Donut 15"/>
            <p:cNvSpPr/>
            <p:nvPr/>
          </p:nvSpPr>
          <p:spPr>
            <a:xfrm>
              <a:off x="5835806" y="5169139"/>
              <a:ext cx="336142" cy="243174"/>
            </a:xfrm>
            <a:prstGeom prst="donu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7" name="Donut 16"/>
            <p:cNvSpPr/>
            <p:nvPr/>
          </p:nvSpPr>
          <p:spPr>
            <a:xfrm>
              <a:off x="5835806" y="5083452"/>
              <a:ext cx="336142" cy="243174"/>
            </a:xfrm>
            <a:prstGeom prst="donu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8" name="Donut 17"/>
            <p:cNvSpPr/>
            <p:nvPr/>
          </p:nvSpPr>
          <p:spPr>
            <a:xfrm>
              <a:off x="5835806" y="4997765"/>
              <a:ext cx="336142" cy="243174"/>
            </a:xfrm>
            <a:prstGeom prst="donu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9" name="Donut 18"/>
            <p:cNvSpPr/>
            <p:nvPr/>
          </p:nvSpPr>
          <p:spPr>
            <a:xfrm>
              <a:off x="5835806" y="4908741"/>
              <a:ext cx="336142" cy="243174"/>
            </a:xfrm>
            <a:prstGeom prst="donu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0" name="Donut 19"/>
            <p:cNvSpPr/>
            <p:nvPr/>
          </p:nvSpPr>
          <p:spPr>
            <a:xfrm>
              <a:off x="5835806" y="4810631"/>
              <a:ext cx="336142" cy="243174"/>
            </a:xfrm>
            <a:prstGeom prst="donu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1" name="Donut 20"/>
            <p:cNvSpPr/>
            <p:nvPr/>
          </p:nvSpPr>
          <p:spPr>
            <a:xfrm>
              <a:off x="5835806" y="4722084"/>
              <a:ext cx="336142" cy="243174"/>
            </a:xfrm>
            <a:prstGeom prst="donu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2" name="Donut 21"/>
            <p:cNvSpPr/>
            <p:nvPr/>
          </p:nvSpPr>
          <p:spPr>
            <a:xfrm>
              <a:off x="5835806" y="4641944"/>
              <a:ext cx="336142" cy="243174"/>
            </a:xfrm>
            <a:prstGeom prst="donu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3" name="Donut 22"/>
            <p:cNvSpPr/>
            <p:nvPr/>
          </p:nvSpPr>
          <p:spPr>
            <a:xfrm>
              <a:off x="5835806" y="4561771"/>
              <a:ext cx="336142" cy="243174"/>
            </a:xfrm>
            <a:prstGeom prst="donu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4" name="Donut 23"/>
            <p:cNvSpPr/>
            <p:nvPr/>
          </p:nvSpPr>
          <p:spPr>
            <a:xfrm>
              <a:off x="5835806" y="4467099"/>
              <a:ext cx="336142" cy="243174"/>
            </a:xfrm>
            <a:prstGeom prst="donu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5" name="Donut 24"/>
            <p:cNvSpPr/>
            <p:nvPr/>
          </p:nvSpPr>
          <p:spPr>
            <a:xfrm>
              <a:off x="5835806" y="4377592"/>
              <a:ext cx="336142" cy="243174"/>
            </a:xfrm>
            <a:prstGeom prst="donu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5821077" y="4325049"/>
              <a:ext cx="362350" cy="199038"/>
              <a:chOff x="5390683" y="5511299"/>
              <a:chExt cx="1219188" cy="436323"/>
            </a:xfrm>
            <a:solidFill>
              <a:schemeClr val="bg1"/>
            </a:solidFill>
          </p:grpSpPr>
          <p:sp>
            <p:nvSpPr>
              <p:cNvPr id="60" name="Isosceles Triangle 59"/>
              <p:cNvSpPr/>
              <p:nvPr/>
            </p:nvSpPr>
            <p:spPr>
              <a:xfrm rot="10800000" flipV="1">
                <a:off x="5617314" y="5511299"/>
                <a:ext cx="768669" cy="436323"/>
              </a:xfrm>
              <a:prstGeom prst="triangl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1" name="Isosceles Triangle 11"/>
              <p:cNvSpPr/>
              <p:nvPr/>
            </p:nvSpPr>
            <p:spPr>
              <a:xfrm rot="20817942" flipV="1">
                <a:off x="5390683" y="5569968"/>
                <a:ext cx="622963" cy="337147"/>
              </a:xfrm>
              <a:custGeom>
                <a:avLst/>
                <a:gdLst>
                  <a:gd name="connsiteX0" fmla="*/ 0 w 756600"/>
                  <a:gd name="connsiteY0" fmla="*/ 424789 h 424789"/>
                  <a:gd name="connsiteX1" fmla="*/ 378300 w 756600"/>
                  <a:gd name="connsiteY1" fmla="*/ 0 h 424789"/>
                  <a:gd name="connsiteX2" fmla="*/ 756600 w 756600"/>
                  <a:gd name="connsiteY2" fmla="*/ 424789 h 424789"/>
                  <a:gd name="connsiteX3" fmla="*/ 0 w 756600"/>
                  <a:gd name="connsiteY3" fmla="*/ 424789 h 424789"/>
                  <a:gd name="connsiteX0" fmla="*/ 0 w 836964"/>
                  <a:gd name="connsiteY0" fmla="*/ 424789 h 424789"/>
                  <a:gd name="connsiteX1" fmla="*/ 378300 w 836964"/>
                  <a:gd name="connsiteY1" fmla="*/ 0 h 424789"/>
                  <a:gd name="connsiteX2" fmla="*/ 836964 w 836964"/>
                  <a:gd name="connsiteY2" fmla="*/ 321452 h 424789"/>
                  <a:gd name="connsiteX3" fmla="*/ 0 w 836964"/>
                  <a:gd name="connsiteY3" fmla="*/ 424789 h 424789"/>
                  <a:gd name="connsiteX0" fmla="*/ 0 w 618667"/>
                  <a:gd name="connsiteY0" fmla="*/ 185234 h 321452"/>
                  <a:gd name="connsiteX1" fmla="*/ 160003 w 618667"/>
                  <a:gd name="connsiteY1" fmla="*/ 0 h 321452"/>
                  <a:gd name="connsiteX2" fmla="*/ 618667 w 618667"/>
                  <a:gd name="connsiteY2" fmla="*/ 321452 h 321452"/>
                  <a:gd name="connsiteX3" fmla="*/ 0 w 618667"/>
                  <a:gd name="connsiteY3" fmla="*/ 185234 h 321452"/>
                  <a:gd name="connsiteX0" fmla="*/ 0 w 618667"/>
                  <a:gd name="connsiteY0" fmla="*/ 190446 h 326664"/>
                  <a:gd name="connsiteX1" fmla="*/ 126206 w 618667"/>
                  <a:gd name="connsiteY1" fmla="*/ 0 h 326664"/>
                  <a:gd name="connsiteX2" fmla="*/ 618667 w 618667"/>
                  <a:gd name="connsiteY2" fmla="*/ 326664 h 326664"/>
                  <a:gd name="connsiteX3" fmla="*/ 0 w 618667"/>
                  <a:gd name="connsiteY3" fmla="*/ 190446 h 326664"/>
                  <a:gd name="connsiteX0" fmla="*/ 0 w 640090"/>
                  <a:gd name="connsiteY0" fmla="*/ 182370 h 326664"/>
                  <a:gd name="connsiteX1" fmla="*/ 147629 w 640090"/>
                  <a:gd name="connsiteY1" fmla="*/ 0 h 326664"/>
                  <a:gd name="connsiteX2" fmla="*/ 640090 w 640090"/>
                  <a:gd name="connsiteY2" fmla="*/ 326664 h 326664"/>
                  <a:gd name="connsiteX3" fmla="*/ 0 w 640090"/>
                  <a:gd name="connsiteY3" fmla="*/ 182370 h 326664"/>
                  <a:gd name="connsiteX0" fmla="*/ 0 w 622963"/>
                  <a:gd name="connsiteY0" fmla="*/ 182370 h 337147"/>
                  <a:gd name="connsiteX1" fmla="*/ 147629 w 622963"/>
                  <a:gd name="connsiteY1" fmla="*/ 0 h 337147"/>
                  <a:gd name="connsiteX2" fmla="*/ 622963 w 622963"/>
                  <a:gd name="connsiteY2" fmla="*/ 337147 h 337147"/>
                  <a:gd name="connsiteX3" fmla="*/ 0 w 622963"/>
                  <a:gd name="connsiteY3" fmla="*/ 182370 h 3371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2963" h="337147">
                    <a:moveTo>
                      <a:pt x="0" y="182370"/>
                    </a:moveTo>
                    <a:lnTo>
                      <a:pt x="147629" y="0"/>
                    </a:lnTo>
                    <a:lnTo>
                      <a:pt x="622963" y="337147"/>
                    </a:lnTo>
                    <a:lnTo>
                      <a:pt x="0" y="182370"/>
                    </a:ln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2" name="Isosceles Triangle 11"/>
              <p:cNvSpPr/>
              <p:nvPr/>
            </p:nvSpPr>
            <p:spPr>
              <a:xfrm rot="805165" flipH="1" flipV="1">
                <a:off x="5987071" y="5565763"/>
                <a:ext cx="622800" cy="337147"/>
              </a:xfrm>
              <a:custGeom>
                <a:avLst/>
                <a:gdLst>
                  <a:gd name="connsiteX0" fmla="*/ 0 w 756600"/>
                  <a:gd name="connsiteY0" fmla="*/ 424789 h 424789"/>
                  <a:gd name="connsiteX1" fmla="*/ 378300 w 756600"/>
                  <a:gd name="connsiteY1" fmla="*/ 0 h 424789"/>
                  <a:gd name="connsiteX2" fmla="*/ 756600 w 756600"/>
                  <a:gd name="connsiteY2" fmla="*/ 424789 h 424789"/>
                  <a:gd name="connsiteX3" fmla="*/ 0 w 756600"/>
                  <a:gd name="connsiteY3" fmla="*/ 424789 h 424789"/>
                  <a:gd name="connsiteX0" fmla="*/ 0 w 836964"/>
                  <a:gd name="connsiteY0" fmla="*/ 424789 h 424789"/>
                  <a:gd name="connsiteX1" fmla="*/ 378300 w 836964"/>
                  <a:gd name="connsiteY1" fmla="*/ 0 h 424789"/>
                  <a:gd name="connsiteX2" fmla="*/ 836964 w 836964"/>
                  <a:gd name="connsiteY2" fmla="*/ 321452 h 424789"/>
                  <a:gd name="connsiteX3" fmla="*/ 0 w 836964"/>
                  <a:gd name="connsiteY3" fmla="*/ 424789 h 424789"/>
                  <a:gd name="connsiteX0" fmla="*/ 0 w 618667"/>
                  <a:gd name="connsiteY0" fmla="*/ 185234 h 321452"/>
                  <a:gd name="connsiteX1" fmla="*/ 160003 w 618667"/>
                  <a:gd name="connsiteY1" fmla="*/ 0 h 321452"/>
                  <a:gd name="connsiteX2" fmla="*/ 618667 w 618667"/>
                  <a:gd name="connsiteY2" fmla="*/ 321452 h 321452"/>
                  <a:gd name="connsiteX3" fmla="*/ 0 w 618667"/>
                  <a:gd name="connsiteY3" fmla="*/ 185234 h 321452"/>
                  <a:gd name="connsiteX0" fmla="*/ 0 w 618667"/>
                  <a:gd name="connsiteY0" fmla="*/ 190446 h 326664"/>
                  <a:gd name="connsiteX1" fmla="*/ 126206 w 618667"/>
                  <a:gd name="connsiteY1" fmla="*/ 0 h 326664"/>
                  <a:gd name="connsiteX2" fmla="*/ 618667 w 618667"/>
                  <a:gd name="connsiteY2" fmla="*/ 326664 h 326664"/>
                  <a:gd name="connsiteX3" fmla="*/ 0 w 618667"/>
                  <a:gd name="connsiteY3" fmla="*/ 190446 h 326664"/>
                  <a:gd name="connsiteX0" fmla="*/ 0 w 640090"/>
                  <a:gd name="connsiteY0" fmla="*/ 182370 h 326664"/>
                  <a:gd name="connsiteX1" fmla="*/ 147629 w 640090"/>
                  <a:gd name="connsiteY1" fmla="*/ 0 h 326664"/>
                  <a:gd name="connsiteX2" fmla="*/ 640090 w 640090"/>
                  <a:gd name="connsiteY2" fmla="*/ 326664 h 326664"/>
                  <a:gd name="connsiteX3" fmla="*/ 0 w 640090"/>
                  <a:gd name="connsiteY3" fmla="*/ 182370 h 326664"/>
                  <a:gd name="connsiteX0" fmla="*/ 0 w 622963"/>
                  <a:gd name="connsiteY0" fmla="*/ 182370 h 337147"/>
                  <a:gd name="connsiteX1" fmla="*/ 147629 w 622963"/>
                  <a:gd name="connsiteY1" fmla="*/ 0 h 337147"/>
                  <a:gd name="connsiteX2" fmla="*/ 622963 w 622963"/>
                  <a:gd name="connsiteY2" fmla="*/ 337147 h 337147"/>
                  <a:gd name="connsiteX3" fmla="*/ 0 w 622963"/>
                  <a:gd name="connsiteY3" fmla="*/ 182370 h 3371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2963" h="337147">
                    <a:moveTo>
                      <a:pt x="0" y="182370"/>
                    </a:moveTo>
                    <a:lnTo>
                      <a:pt x="147629" y="0"/>
                    </a:lnTo>
                    <a:lnTo>
                      <a:pt x="622963" y="337147"/>
                    </a:lnTo>
                    <a:lnTo>
                      <a:pt x="0" y="182370"/>
                    </a:ln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7" name="Donut 26"/>
            <p:cNvSpPr/>
            <p:nvPr/>
          </p:nvSpPr>
          <p:spPr>
            <a:xfrm>
              <a:off x="5903787" y="4343024"/>
              <a:ext cx="207834" cy="81129"/>
            </a:xfrm>
            <a:prstGeom prst="donu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8" name="Isosceles Triangle 27"/>
            <p:cNvSpPr/>
            <p:nvPr/>
          </p:nvSpPr>
          <p:spPr>
            <a:xfrm rot="10800000">
              <a:off x="5607050" y="2510367"/>
              <a:ext cx="778933" cy="1490133"/>
            </a:xfrm>
            <a:prstGeom prst="triangl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Isosceles Triangle 5"/>
            <p:cNvSpPr/>
            <p:nvPr/>
          </p:nvSpPr>
          <p:spPr>
            <a:xfrm>
              <a:off x="6020923" y="2522682"/>
              <a:ext cx="626533" cy="1490133"/>
            </a:xfrm>
            <a:custGeom>
              <a:avLst/>
              <a:gdLst>
                <a:gd name="connsiteX0" fmla="*/ 0 w 778933"/>
                <a:gd name="connsiteY0" fmla="*/ 1490133 h 1490133"/>
                <a:gd name="connsiteX1" fmla="*/ 389467 w 778933"/>
                <a:gd name="connsiteY1" fmla="*/ 0 h 1490133"/>
                <a:gd name="connsiteX2" fmla="*/ 778933 w 778933"/>
                <a:gd name="connsiteY2" fmla="*/ 1490133 h 1490133"/>
                <a:gd name="connsiteX3" fmla="*/ 0 w 778933"/>
                <a:gd name="connsiteY3" fmla="*/ 1490133 h 1490133"/>
                <a:gd name="connsiteX0" fmla="*/ 0 w 626533"/>
                <a:gd name="connsiteY0" fmla="*/ 1490133 h 1490133"/>
                <a:gd name="connsiteX1" fmla="*/ 389467 w 626533"/>
                <a:gd name="connsiteY1" fmla="*/ 0 h 1490133"/>
                <a:gd name="connsiteX2" fmla="*/ 626533 w 626533"/>
                <a:gd name="connsiteY2" fmla="*/ 1371600 h 1490133"/>
                <a:gd name="connsiteX3" fmla="*/ 0 w 626533"/>
                <a:gd name="connsiteY3" fmla="*/ 1490133 h 1490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6533" h="1490133">
                  <a:moveTo>
                    <a:pt x="0" y="1490133"/>
                  </a:moveTo>
                  <a:lnTo>
                    <a:pt x="389467" y="0"/>
                  </a:lnTo>
                  <a:lnTo>
                    <a:pt x="626533" y="1371600"/>
                  </a:lnTo>
                  <a:lnTo>
                    <a:pt x="0" y="149013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Isosceles Triangle 5"/>
            <p:cNvSpPr/>
            <p:nvPr/>
          </p:nvSpPr>
          <p:spPr>
            <a:xfrm flipH="1">
              <a:off x="5340497" y="2520913"/>
              <a:ext cx="626400" cy="1490400"/>
            </a:xfrm>
            <a:custGeom>
              <a:avLst/>
              <a:gdLst>
                <a:gd name="connsiteX0" fmla="*/ 0 w 778933"/>
                <a:gd name="connsiteY0" fmla="*/ 1490133 h 1490133"/>
                <a:gd name="connsiteX1" fmla="*/ 389467 w 778933"/>
                <a:gd name="connsiteY1" fmla="*/ 0 h 1490133"/>
                <a:gd name="connsiteX2" fmla="*/ 778933 w 778933"/>
                <a:gd name="connsiteY2" fmla="*/ 1490133 h 1490133"/>
                <a:gd name="connsiteX3" fmla="*/ 0 w 778933"/>
                <a:gd name="connsiteY3" fmla="*/ 1490133 h 1490133"/>
                <a:gd name="connsiteX0" fmla="*/ 0 w 626533"/>
                <a:gd name="connsiteY0" fmla="*/ 1490133 h 1490133"/>
                <a:gd name="connsiteX1" fmla="*/ 389467 w 626533"/>
                <a:gd name="connsiteY1" fmla="*/ 0 h 1490133"/>
                <a:gd name="connsiteX2" fmla="*/ 626533 w 626533"/>
                <a:gd name="connsiteY2" fmla="*/ 1371600 h 1490133"/>
                <a:gd name="connsiteX3" fmla="*/ 0 w 626533"/>
                <a:gd name="connsiteY3" fmla="*/ 1490133 h 1490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6533" h="1490133">
                  <a:moveTo>
                    <a:pt x="0" y="1490133"/>
                  </a:moveTo>
                  <a:lnTo>
                    <a:pt x="389467" y="0"/>
                  </a:lnTo>
                  <a:lnTo>
                    <a:pt x="626533" y="1371600"/>
                  </a:lnTo>
                  <a:lnTo>
                    <a:pt x="0" y="1490133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Isosceles Triangle 8"/>
            <p:cNvSpPr/>
            <p:nvPr/>
          </p:nvSpPr>
          <p:spPr>
            <a:xfrm rot="11291836">
              <a:off x="5277260" y="2372616"/>
              <a:ext cx="187498" cy="1459133"/>
            </a:xfrm>
            <a:custGeom>
              <a:avLst/>
              <a:gdLst>
                <a:gd name="connsiteX0" fmla="*/ 0 w 268194"/>
                <a:gd name="connsiteY0" fmla="*/ 1490133 h 1490133"/>
                <a:gd name="connsiteX1" fmla="*/ 134097 w 268194"/>
                <a:gd name="connsiteY1" fmla="*/ 0 h 1490133"/>
                <a:gd name="connsiteX2" fmla="*/ 268194 w 268194"/>
                <a:gd name="connsiteY2" fmla="*/ 1490133 h 1490133"/>
                <a:gd name="connsiteX3" fmla="*/ 0 w 268194"/>
                <a:gd name="connsiteY3" fmla="*/ 1490133 h 1490133"/>
                <a:gd name="connsiteX0" fmla="*/ 0 w 266915"/>
                <a:gd name="connsiteY0" fmla="*/ 1490133 h 1548057"/>
                <a:gd name="connsiteX1" fmla="*/ 134097 w 266915"/>
                <a:gd name="connsiteY1" fmla="*/ 0 h 1548057"/>
                <a:gd name="connsiteX2" fmla="*/ 266915 w 266915"/>
                <a:gd name="connsiteY2" fmla="*/ 1548057 h 1548057"/>
                <a:gd name="connsiteX3" fmla="*/ 0 w 266915"/>
                <a:gd name="connsiteY3" fmla="*/ 1490133 h 1548057"/>
                <a:gd name="connsiteX0" fmla="*/ 0 w 266915"/>
                <a:gd name="connsiteY0" fmla="*/ 1351276 h 1409200"/>
                <a:gd name="connsiteX1" fmla="*/ 38620 w 266915"/>
                <a:gd name="connsiteY1" fmla="*/ 0 h 1409200"/>
                <a:gd name="connsiteX2" fmla="*/ 266915 w 266915"/>
                <a:gd name="connsiteY2" fmla="*/ 1409200 h 1409200"/>
                <a:gd name="connsiteX3" fmla="*/ 0 w 266915"/>
                <a:gd name="connsiteY3" fmla="*/ 1351276 h 1409200"/>
                <a:gd name="connsiteX0" fmla="*/ 0 w 187498"/>
                <a:gd name="connsiteY0" fmla="*/ 1351276 h 1459133"/>
                <a:gd name="connsiteX1" fmla="*/ 38620 w 187498"/>
                <a:gd name="connsiteY1" fmla="*/ 0 h 1459133"/>
                <a:gd name="connsiteX2" fmla="*/ 187498 w 187498"/>
                <a:gd name="connsiteY2" fmla="*/ 1459133 h 1459133"/>
                <a:gd name="connsiteX3" fmla="*/ 0 w 187498"/>
                <a:gd name="connsiteY3" fmla="*/ 1351276 h 145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7498" h="1459133">
                  <a:moveTo>
                    <a:pt x="0" y="1351276"/>
                  </a:moveTo>
                  <a:lnTo>
                    <a:pt x="38620" y="0"/>
                  </a:lnTo>
                  <a:lnTo>
                    <a:pt x="187498" y="1459133"/>
                  </a:lnTo>
                  <a:lnTo>
                    <a:pt x="0" y="135127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Isosceles Triangle 8"/>
            <p:cNvSpPr/>
            <p:nvPr/>
          </p:nvSpPr>
          <p:spPr>
            <a:xfrm rot="10324295" flipH="1">
              <a:off x="6522105" y="2372640"/>
              <a:ext cx="187200" cy="1459133"/>
            </a:xfrm>
            <a:custGeom>
              <a:avLst/>
              <a:gdLst>
                <a:gd name="connsiteX0" fmla="*/ 0 w 268194"/>
                <a:gd name="connsiteY0" fmla="*/ 1490133 h 1490133"/>
                <a:gd name="connsiteX1" fmla="*/ 134097 w 268194"/>
                <a:gd name="connsiteY1" fmla="*/ 0 h 1490133"/>
                <a:gd name="connsiteX2" fmla="*/ 268194 w 268194"/>
                <a:gd name="connsiteY2" fmla="*/ 1490133 h 1490133"/>
                <a:gd name="connsiteX3" fmla="*/ 0 w 268194"/>
                <a:gd name="connsiteY3" fmla="*/ 1490133 h 1490133"/>
                <a:gd name="connsiteX0" fmla="*/ 0 w 266915"/>
                <a:gd name="connsiteY0" fmla="*/ 1490133 h 1548057"/>
                <a:gd name="connsiteX1" fmla="*/ 134097 w 266915"/>
                <a:gd name="connsiteY1" fmla="*/ 0 h 1548057"/>
                <a:gd name="connsiteX2" fmla="*/ 266915 w 266915"/>
                <a:gd name="connsiteY2" fmla="*/ 1548057 h 1548057"/>
                <a:gd name="connsiteX3" fmla="*/ 0 w 266915"/>
                <a:gd name="connsiteY3" fmla="*/ 1490133 h 1548057"/>
                <a:gd name="connsiteX0" fmla="*/ 0 w 266915"/>
                <a:gd name="connsiteY0" fmla="*/ 1351276 h 1409200"/>
                <a:gd name="connsiteX1" fmla="*/ 38620 w 266915"/>
                <a:gd name="connsiteY1" fmla="*/ 0 h 1409200"/>
                <a:gd name="connsiteX2" fmla="*/ 266915 w 266915"/>
                <a:gd name="connsiteY2" fmla="*/ 1409200 h 1409200"/>
                <a:gd name="connsiteX3" fmla="*/ 0 w 266915"/>
                <a:gd name="connsiteY3" fmla="*/ 1351276 h 1409200"/>
                <a:gd name="connsiteX0" fmla="*/ 0 w 187498"/>
                <a:gd name="connsiteY0" fmla="*/ 1351276 h 1459133"/>
                <a:gd name="connsiteX1" fmla="*/ 38620 w 187498"/>
                <a:gd name="connsiteY1" fmla="*/ 0 h 1459133"/>
                <a:gd name="connsiteX2" fmla="*/ 187498 w 187498"/>
                <a:gd name="connsiteY2" fmla="*/ 1459133 h 1459133"/>
                <a:gd name="connsiteX3" fmla="*/ 0 w 187498"/>
                <a:gd name="connsiteY3" fmla="*/ 1351276 h 145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7498" h="1459133">
                  <a:moveTo>
                    <a:pt x="0" y="1351276"/>
                  </a:moveTo>
                  <a:lnTo>
                    <a:pt x="38620" y="0"/>
                  </a:lnTo>
                  <a:lnTo>
                    <a:pt x="187498" y="1459133"/>
                  </a:lnTo>
                  <a:lnTo>
                    <a:pt x="0" y="135127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Isosceles Triangle 32"/>
            <p:cNvSpPr/>
            <p:nvPr/>
          </p:nvSpPr>
          <p:spPr>
            <a:xfrm rot="10800000" flipV="1">
              <a:off x="5617314" y="2042680"/>
              <a:ext cx="768669" cy="436323"/>
            </a:xfrm>
            <a:prstGeom prst="triangl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Isosceles Triangle 11"/>
            <p:cNvSpPr/>
            <p:nvPr/>
          </p:nvSpPr>
          <p:spPr>
            <a:xfrm rot="20817942" flipV="1">
              <a:off x="5390683" y="2101349"/>
              <a:ext cx="622963" cy="337147"/>
            </a:xfrm>
            <a:custGeom>
              <a:avLst/>
              <a:gdLst>
                <a:gd name="connsiteX0" fmla="*/ 0 w 756600"/>
                <a:gd name="connsiteY0" fmla="*/ 424789 h 424789"/>
                <a:gd name="connsiteX1" fmla="*/ 378300 w 756600"/>
                <a:gd name="connsiteY1" fmla="*/ 0 h 424789"/>
                <a:gd name="connsiteX2" fmla="*/ 756600 w 756600"/>
                <a:gd name="connsiteY2" fmla="*/ 424789 h 424789"/>
                <a:gd name="connsiteX3" fmla="*/ 0 w 756600"/>
                <a:gd name="connsiteY3" fmla="*/ 424789 h 424789"/>
                <a:gd name="connsiteX0" fmla="*/ 0 w 836964"/>
                <a:gd name="connsiteY0" fmla="*/ 424789 h 424789"/>
                <a:gd name="connsiteX1" fmla="*/ 378300 w 836964"/>
                <a:gd name="connsiteY1" fmla="*/ 0 h 424789"/>
                <a:gd name="connsiteX2" fmla="*/ 836964 w 836964"/>
                <a:gd name="connsiteY2" fmla="*/ 321452 h 424789"/>
                <a:gd name="connsiteX3" fmla="*/ 0 w 836964"/>
                <a:gd name="connsiteY3" fmla="*/ 424789 h 424789"/>
                <a:gd name="connsiteX0" fmla="*/ 0 w 618667"/>
                <a:gd name="connsiteY0" fmla="*/ 185234 h 321452"/>
                <a:gd name="connsiteX1" fmla="*/ 160003 w 618667"/>
                <a:gd name="connsiteY1" fmla="*/ 0 h 321452"/>
                <a:gd name="connsiteX2" fmla="*/ 618667 w 618667"/>
                <a:gd name="connsiteY2" fmla="*/ 321452 h 321452"/>
                <a:gd name="connsiteX3" fmla="*/ 0 w 618667"/>
                <a:gd name="connsiteY3" fmla="*/ 185234 h 321452"/>
                <a:gd name="connsiteX0" fmla="*/ 0 w 618667"/>
                <a:gd name="connsiteY0" fmla="*/ 190446 h 326664"/>
                <a:gd name="connsiteX1" fmla="*/ 126206 w 618667"/>
                <a:gd name="connsiteY1" fmla="*/ 0 h 326664"/>
                <a:gd name="connsiteX2" fmla="*/ 618667 w 618667"/>
                <a:gd name="connsiteY2" fmla="*/ 326664 h 326664"/>
                <a:gd name="connsiteX3" fmla="*/ 0 w 618667"/>
                <a:gd name="connsiteY3" fmla="*/ 190446 h 326664"/>
                <a:gd name="connsiteX0" fmla="*/ 0 w 640090"/>
                <a:gd name="connsiteY0" fmla="*/ 182370 h 326664"/>
                <a:gd name="connsiteX1" fmla="*/ 147629 w 640090"/>
                <a:gd name="connsiteY1" fmla="*/ 0 h 326664"/>
                <a:gd name="connsiteX2" fmla="*/ 640090 w 640090"/>
                <a:gd name="connsiteY2" fmla="*/ 326664 h 326664"/>
                <a:gd name="connsiteX3" fmla="*/ 0 w 640090"/>
                <a:gd name="connsiteY3" fmla="*/ 182370 h 326664"/>
                <a:gd name="connsiteX0" fmla="*/ 0 w 622963"/>
                <a:gd name="connsiteY0" fmla="*/ 182370 h 337147"/>
                <a:gd name="connsiteX1" fmla="*/ 147629 w 622963"/>
                <a:gd name="connsiteY1" fmla="*/ 0 h 337147"/>
                <a:gd name="connsiteX2" fmla="*/ 622963 w 622963"/>
                <a:gd name="connsiteY2" fmla="*/ 337147 h 337147"/>
                <a:gd name="connsiteX3" fmla="*/ 0 w 622963"/>
                <a:gd name="connsiteY3" fmla="*/ 182370 h 337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2963" h="337147">
                  <a:moveTo>
                    <a:pt x="0" y="182370"/>
                  </a:moveTo>
                  <a:lnTo>
                    <a:pt x="147629" y="0"/>
                  </a:lnTo>
                  <a:lnTo>
                    <a:pt x="622963" y="337147"/>
                  </a:lnTo>
                  <a:lnTo>
                    <a:pt x="0" y="18237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Isosceles Triangle 11"/>
            <p:cNvSpPr/>
            <p:nvPr/>
          </p:nvSpPr>
          <p:spPr>
            <a:xfrm rot="805165" flipH="1" flipV="1">
              <a:off x="5987071" y="2097144"/>
              <a:ext cx="622800" cy="337147"/>
            </a:xfrm>
            <a:custGeom>
              <a:avLst/>
              <a:gdLst>
                <a:gd name="connsiteX0" fmla="*/ 0 w 756600"/>
                <a:gd name="connsiteY0" fmla="*/ 424789 h 424789"/>
                <a:gd name="connsiteX1" fmla="*/ 378300 w 756600"/>
                <a:gd name="connsiteY1" fmla="*/ 0 h 424789"/>
                <a:gd name="connsiteX2" fmla="*/ 756600 w 756600"/>
                <a:gd name="connsiteY2" fmla="*/ 424789 h 424789"/>
                <a:gd name="connsiteX3" fmla="*/ 0 w 756600"/>
                <a:gd name="connsiteY3" fmla="*/ 424789 h 424789"/>
                <a:gd name="connsiteX0" fmla="*/ 0 w 836964"/>
                <a:gd name="connsiteY0" fmla="*/ 424789 h 424789"/>
                <a:gd name="connsiteX1" fmla="*/ 378300 w 836964"/>
                <a:gd name="connsiteY1" fmla="*/ 0 h 424789"/>
                <a:gd name="connsiteX2" fmla="*/ 836964 w 836964"/>
                <a:gd name="connsiteY2" fmla="*/ 321452 h 424789"/>
                <a:gd name="connsiteX3" fmla="*/ 0 w 836964"/>
                <a:gd name="connsiteY3" fmla="*/ 424789 h 424789"/>
                <a:gd name="connsiteX0" fmla="*/ 0 w 618667"/>
                <a:gd name="connsiteY0" fmla="*/ 185234 h 321452"/>
                <a:gd name="connsiteX1" fmla="*/ 160003 w 618667"/>
                <a:gd name="connsiteY1" fmla="*/ 0 h 321452"/>
                <a:gd name="connsiteX2" fmla="*/ 618667 w 618667"/>
                <a:gd name="connsiteY2" fmla="*/ 321452 h 321452"/>
                <a:gd name="connsiteX3" fmla="*/ 0 w 618667"/>
                <a:gd name="connsiteY3" fmla="*/ 185234 h 321452"/>
                <a:gd name="connsiteX0" fmla="*/ 0 w 618667"/>
                <a:gd name="connsiteY0" fmla="*/ 190446 h 326664"/>
                <a:gd name="connsiteX1" fmla="*/ 126206 w 618667"/>
                <a:gd name="connsiteY1" fmla="*/ 0 h 326664"/>
                <a:gd name="connsiteX2" fmla="*/ 618667 w 618667"/>
                <a:gd name="connsiteY2" fmla="*/ 326664 h 326664"/>
                <a:gd name="connsiteX3" fmla="*/ 0 w 618667"/>
                <a:gd name="connsiteY3" fmla="*/ 190446 h 326664"/>
                <a:gd name="connsiteX0" fmla="*/ 0 w 640090"/>
                <a:gd name="connsiteY0" fmla="*/ 182370 h 326664"/>
                <a:gd name="connsiteX1" fmla="*/ 147629 w 640090"/>
                <a:gd name="connsiteY1" fmla="*/ 0 h 326664"/>
                <a:gd name="connsiteX2" fmla="*/ 640090 w 640090"/>
                <a:gd name="connsiteY2" fmla="*/ 326664 h 326664"/>
                <a:gd name="connsiteX3" fmla="*/ 0 w 640090"/>
                <a:gd name="connsiteY3" fmla="*/ 182370 h 326664"/>
                <a:gd name="connsiteX0" fmla="*/ 0 w 622963"/>
                <a:gd name="connsiteY0" fmla="*/ 182370 h 337147"/>
                <a:gd name="connsiteX1" fmla="*/ 147629 w 622963"/>
                <a:gd name="connsiteY1" fmla="*/ 0 h 337147"/>
                <a:gd name="connsiteX2" fmla="*/ 622963 w 622963"/>
                <a:gd name="connsiteY2" fmla="*/ 337147 h 337147"/>
                <a:gd name="connsiteX3" fmla="*/ 0 w 622963"/>
                <a:gd name="connsiteY3" fmla="*/ 182370 h 337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2963" h="337147">
                  <a:moveTo>
                    <a:pt x="0" y="182370"/>
                  </a:moveTo>
                  <a:lnTo>
                    <a:pt x="147629" y="0"/>
                  </a:lnTo>
                  <a:lnTo>
                    <a:pt x="622963" y="337147"/>
                  </a:lnTo>
                  <a:lnTo>
                    <a:pt x="0" y="18237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Isosceles Triangle 13"/>
            <p:cNvSpPr/>
            <p:nvPr/>
          </p:nvSpPr>
          <p:spPr>
            <a:xfrm rot="657430" flipV="1">
              <a:off x="5309860" y="3987386"/>
              <a:ext cx="721675" cy="341581"/>
            </a:xfrm>
            <a:custGeom>
              <a:avLst/>
              <a:gdLst>
                <a:gd name="connsiteX0" fmla="*/ 0 w 630088"/>
                <a:gd name="connsiteY0" fmla="*/ 436323 h 436323"/>
                <a:gd name="connsiteX1" fmla="*/ 315044 w 630088"/>
                <a:gd name="connsiteY1" fmla="*/ 0 h 436323"/>
                <a:gd name="connsiteX2" fmla="*/ 630088 w 630088"/>
                <a:gd name="connsiteY2" fmla="*/ 436323 h 436323"/>
                <a:gd name="connsiteX3" fmla="*/ 0 w 630088"/>
                <a:gd name="connsiteY3" fmla="*/ 436323 h 436323"/>
                <a:gd name="connsiteX0" fmla="*/ 0 w 734144"/>
                <a:gd name="connsiteY0" fmla="*/ 329312 h 329312"/>
                <a:gd name="connsiteX1" fmla="*/ 734144 w 734144"/>
                <a:gd name="connsiteY1" fmla="*/ 0 h 329312"/>
                <a:gd name="connsiteX2" fmla="*/ 630088 w 734144"/>
                <a:gd name="connsiteY2" fmla="*/ 329312 h 329312"/>
                <a:gd name="connsiteX3" fmla="*/ 0 w 734144"/>
                <a:gd name="connsiteY3" fmla="*/ 329312 h 329312"/>
                <a:gd name="connsiteX0" fmla="*/ 0 w 734144"/>
                <a:gd name="connsiteY0" fmla="*/ 329312 h 339167"/>
                <a:gd name="connsiteX1" fmla="*/ 734144 w 734144"/>
                <a:gd name="connsiteY1" fmla="*/ 0 h 339167"/>
                <a:gd name="connsiteX2" fmla="*/ 647584 w 734144"/>
                <a:gd name="connsiteY2" fmla="*/ 339167 h 339167"/>
                <a:gd name="connsiteX3" fmla="*/ 0 w 734144"/>
                <a:gd name="connsiteY3" fmla="*/ 329312 h 339167"/>
                <a:gd name="connsiteX0" fmla="*/ 0 w 721675"/>
                <a:gd name="connsiteY0" fmla="*/ 331726 h 341581"/>
                <a:gd name="connsiteX1" fmla="*/ 721675 w 721675"/>
                <a:gd name="connsiteY1" fmla="*/ 0 h 341581"/>
                <a:gd name="connsiteX2" fmla="*/ 647584 w 721675"/>
                <a:gd name="connsiteY2" fmla="*/ 341581 h 341581"/>
                <a:gd name="connsiteX3" fmla="*/ 0 w 721675"/>
                <a:gd name="connsiteY3" fmla="*/ 331726 h 341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675" h="341581">
                  <a:moveTo>
                    <a:pt x="0" y="331726"/>
                  </a:moveTo>
                  <a:lnTo>
                    <a:pt x="721675" y="0"/>
                  </a:lnTo>
                  <a:lnTo>
                    <a:pt x="647584" y="341581"/>
                  </a:lnTo>
                  <a:lnTo>
                    <a:pt x="0" y="33172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Isosceles Triangle 13"/>
            <p:cNvSpPr/>
            <p:nvPr/>
          </p:nvSpPr>
          <p:spPr>
            <a:xfrm rot="20858571" flipH="1" flipV="1">
              <a:off x="5976294" y="3988206"/>
              <a:ext cx="715792" cy="343244"/>
            </a:xfrm>
            <a:custGeom>
              <a:avLst/>
              <a:gdLst>
                <a:gd name="connsiteX0" fmla="*/ 0 w 630088"/>
                <a:gd name="connsiteY0" fmla="*/ 436323 h 436323"/>
                <a:gd name="connsiteX1" fmla="*/ 315044 w 630088"/>
                <a:gd name="connsiteY1" fmla="*/ 0 h 436323"/>
                <a:gd name="connsiteX2" fmla="*/ 630088 w 630088"/>
                <a:gd name="connsiteY2" fmla="*/ 436323 h 436323"/>
                <a:gd name="connsiteX3" fmla="*/ 0 w 630088"/>
                <a:gd name="connsiteY3" fmla="*/ 436323 h 436323"/>
                <a:gd name="connsiteX0" fmla="*/ 0 w 734144"/>
                <a:gd name="connsiteY0" fmla="*/ 329312 h 329312"/>
                <a:gd name="connsiteX1" fmla="*/ 734144 w 734144"/>
                <a:gd name="connsiteY1" fmla="*/ 0 h 329312"/>
                <a:gd name="connsiteX2" fmla="*/ 630088 w 734144"/>
                <a:gd name="connsiteY2" fmla="*/ 329312 h 329312"/>
                <a:gd name="connsiteX3" fmla="*/ 0 w 734144"/>
                <a:gd name="connsiteY3" fmla="*/ 329312 h 329312"/>
                <a:gd name="connsiteX0" fmla="*/ 0 w 734144"/>
                <a:gd name="connsiteY0" fmla="*/ 329312 h 339167"/>
                <a:gd name="connsiteX1" fmla="*/ 734144 w 734144"/>
                <a:gd name="connsiteY1" fmla="*/ 0 h 339167"/>
                <a:gd name="connsiteX2" fmla="*/ 647584 w 734144"/>
                <a:gd name="connsiteY2" fmla="*/ 339167 h 339167"/>
                <a:gd name="connsiteX3" fmla="*/ 0 w 734144"/>
                <a:gd name="connsiteY3" fmla="*/ 329312 h 339167"/>
                <a:gd name="connsiteX0" fmla="*/ 0 w 715542"/>
                <a:gd name="connsiteY0" fmla="*/ 333389 h 343244"/>
                <a:gd name="connsiteX1" fmla="*/ 715542 w 715542"/>
                <a:gd name="connsiteY1" fmla="*/ 0 h 343244"/>
                <a:gd name="connsiteX2" fmla="*/ 647584 w 715542"/>
                <a:gd name="connsiteY2" fmla="*/ 343244 h 343244"/>
                <a:gd name="connsiteX3" fmla="*/ 0 w 715542"/>
                <a:gd name="connsiteY3" fmla="*/ 333389 h 343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5542" h="343244">
                  <a:moveTo>
                    <a:pt x="0" y="333389"/>
                  </a:moveTo>
                  <a:lnTo>
                    <a:pt x="715542" y="0"/>
                  </a:lnTo>
                  <a:lnTo>
                    <a:pt x="647584" y="343244"/>
                  </a:lnTo>
                  <a:lnTo>
                    <a:pt x="0" y="333389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Regular Pentagon 37"/>
            <p:cNvSpPr/>
            <p:nvPr/>
          </p:nvSpPr>
          <p:spPr>
            <a:xfrm rot="10800000">
              <a:off x="5919795" y="3946524"/>
              <a:ext cx="166085" cy="154210"/>
            </a:xfrm>
            <a:prstGeom prst="pentago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Regular Pentagon 38"/>
            <p:cNvSpPr/>
            <p:nvPr/>
          </p:nvSpPr>
          <p:spPr>
            <a:xfrm rot="7561015">
              <a:off x="6321132" y="2422447"/>
              <a:ext cx="166085" cy="154210"/>
            </a:xfrm>
            <a:prstGeom prst="pentago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Regular Pentagon 39"/>
            <p:cNvSpPr/>
            <p:nvPr/>
          </p:nvSpPr>
          <p:spPr>
            <a:xfrm rot="9263190">
              <a:off x="5513612" y="2422448"/>
              <a:ext cx="166085" cy="154210"/>
            </a:xfrm>
            <a:prstGeom prst="pentago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Regular Pentagon 18"/>
            <p:cNvSpPr/>
            <p:nvPr/>
          </p:nvSpPr>
          <p:spPr>
            <a:xfrm rot="9958992">
              <a:off x="5272338" y="3807883"/>
              <a:ext cx="108582" cy="172563"/>
            </a:xfrm>
            <a:custGeom>
              <a:avLst/>
              <a:gdLst>
                <a:gd name="connsiteX0" fmla="*/ 0 w 166085"/>
                <a:gd name="connsiteY0" fmla="*/ 58903 h 154210"/>
                <a:gd name="connsiteX1" fmla="*/ 83043 w 166085"/>
                <a:gd name="connsiteY1" fmla="*/ 0 h 154210"/>
                <a:gd name="connsiteX2" fmla="*/ 166085 w 166085"/>
                <a:gd name="connsiteY2" fmla="*/ 58903 h 154210"/>
                <a:gd name="connsiteX3" fmla="*/ 134365 w 166085"/>
                <a:gd name="connsiteY3" fmla="*/ 154210 h 154210"/>
                <a:gd name="connsiteX4" fmla="*/ 31720 w 166085"/>
                <a:gd name="connsiteY4" fmla="*/ 154210 h 154210"/>
                <a:gd name="connsiteX5" fmla="*/ 0 w 166085"/>
                <a:gd name="connsiteY5" fmla="*/ 58903 h 154210"/>
                <a:gd name="connsiteX0" fmla="*/ 2340 w 134365"/>
                <a:gd name="connsiteY0" fmla="*/ 0 h 160842"/>
                <a:gd name="connsiteX1" fmla="*/ 51323 w 134365"/>
                <a:gd name="connsiteY1" fmla="*/ 6632 h 160842"/>
                <a:gd name="connsiteX2" fmla="*/ 134365 w 134365"/>
                <a:gd name="connsiteY2" fmla="*/ 65535 h 160842"/>
                <a:gd name="connsiteX3" fmla="*/ 102645 w 134365"/>
                <a:gd name="connsiteY3" fmla="*/ 160842 h 160842"/>
                <a:gd name="connsiteX4" fmla="*/ 0 w 134365"/>
                <a:gd name="connsiteY4" fmla="*/ 160842 h 160842"/>
                <a:gd name="connsiteX5" fmla="*/ 2340 w 134365"/>
                <a:gd name="connsiteY5" fmla="*/ 0 h 160842"/>
                <a:gd name="connsiteX0" fmla="*/ 0 w 132025"/>
                <a:gd name="connsiteY0" fmla="*/ 0 h 166222"/>
                <a:gd name="connsiteX1" fmla="*/ 48983 w 132025"/>
                <a:gd name="connsiteY1" fmla="*/ 6632 h 166222"/>
                <a:gd name="connsiteX2" fmla="*/ 132025 w 132025"/>
                <a:gd name="connsiteY2" fmla="*/ 65535 h 166222"/>
                <a:gd name="connsiteX3" fmla="*/ 100305 w 132025"/>
                <a:gd name="connsiteY3" fmla="*/ 160842 h 166222"/>
                <a:gd name="connsiteX4" fmla="*/ 58458 w 132025"/>
                <a:gd name="connsiteY4" fmla="*/ 166222 h 166222"/>
                <a:gd name="connsiteX5" fmla="*/ 0 w 132025"/>
                <a:gd name="connsiteY5" fmla="*/ 0 h 166222"/>
                <a:gd name="connsiteX0" fmla="*/ 0 w 108582"/>
                <a:gd name="connsiteY0" fmla="*/ 0 h 165545"/>
                <a:gd name="connsiteX1" fmla="*/ 25540 w 108582"/>
                <a:gd name="connsiteY1" fmla="*/ 5955 h 165545"/>
                <a:gd name="connsiteX2" fmla="*/ 108582 w 108582"/>
                <a:gd name="connsiteY2" fmla="*/ 64858 h 165545"/>
                <a:gd name="connsiteX3" fmla="*/ 76862 w 108582"/>
                <a:gd name="connsiteY3" fmla="*/ 160165 h 165545"/>
                <a:gd name="connsiteX4" fmla="*/ 35015 w 108582"/>
                <a:gd name="connsiteY4" fmla="*/ 165545 h 165545"/>
                <a:gd name="connsiteX5" fmla="*/ 0 w 108582"/>
                <a:gd name="connsiteY5" fmla="*/ 0 h 165545"/>
                <a:gd name="connsiteX0" fmla="*/ 0 w 108582"/>
                <a:gd name="connsiteY0" fmla="*/ 7018 h 172563"/>
                <a:gd name="connsiteX1" fmla="*/ 37040 w 108582"/>
                <a:gd name="connsiteY1" fmla="*/ 0 h 172563"/>
                <a:gd name="connsiteX2" fmla="*/ 108582 w 108582"/>
                <a:gd name="connsiteY2" fmla="*/ 71876 h 172563"/>
                <a:gd name="connsiteX3" fmla="*/ 76862 w 108582"/>
                <a:gd name="connsiteY3" fmla="*/ 167183 h 172563"/>
                <a:gd name="connsiteX4" fmla="*/ 35015 w 108582"/>
                <a:gd name="connsiteY4" fmla="*/ 172563 h 172563"/>
                <a:gd name="connsiteX5" fmla="*/ 0 w 108582"/>
                <a:gd name="connsiteY5" fmla="*/ 7018 h 172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8582" h="172563">
                  <a:moveTo>
                    <a:pt x="0" y="7018"/>
                  </a:moveTo>
                  <a:lnTo>
                    <a:pt x="37040" y="0"/>
                  </a:lnTo>
                  <a:lnTo>
                    <a:pt x="108582" y="71876"/>
                  </a:lnTo>
                  <a:lnTo>
                    <a:pt x="76862" y="167183"/>
                  </a:lnTo>
                  <a:lnTo>
                    <a:pt x="35015" y="172563"/>
                  </a:lnTo>
                  <a:lnTo>
                    <a:pt x="0" y="701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Regular Pentagon 18"/>
            <p:cNvSpPr/>
            <p:nvPr/>
          </p:nvSpPr>
          <p:spPr>
            <a:xfrm rot="13695910">
              <a:off x="5345911" y="2252429"/>
              <a:ext cx="108582" cy="172563"/>
            </a:xfrm>
            <a:custGeom>
              <a:avLst/>
              <a:gdLst>
                <a:gd name="connsiteX0" fmla="*/ 0 w 166085"/>
                <a:gd name="connsiteY0" fmla="*/ 58903 h 154210"/>
                <a:gd name="connsiteX1" fmla="*/ 83043 w 166085"/>
                <a:gd name="connsiteY1" fmla="*/ 0 h 154210"/>
                <a:gd name="connsiteX2" fmla="*/ 166085 w 166085"/>
                <a:gd name="connsiteY2" fmla="*/ 58903 h 154210"/>
                <a:gd name="connsiteX3" fmla="*/ 134365 w 166085"/>
                <a:gd name="connsiteY3" fmla="*/ 154210 h 154210"/>
                <a:gd name="connsiteX4" fmla="*/ 31720 w 166085"/>
                <a:gd name="connsiteY4" fmla="*/ 154210 h 154210"/>
                <a:gd name="connsiteX5" fmla="*/ 0 w 166085"/>
                <a:gd name="connsiteY5" fmla="*/ 58903 h 154210"/>
                <a:gd name="connsiteX0" fmla="*/ 2340 w 134365"/>
                <a:gd name="connsiteY0" fmla="*/ 0 h 160842"/>
                <a:gd name="connsiteX1" fmla="*/ 51323 w 134365"/>
                <a:gd name="connsiteY1" fmla="*/ 6632 h 160842"/>
                <a:gd name="connsiteX2" fmla="*/ 134365 w 134365"/>
                <a:gd name="connsiteY2" fmla="*/ 65535 h 160842"/>
                <a:gd name="connsiteX3" fmla="*/ 102645 w 134365"/>
                <a:gd name="connsiteY3" fmla="*/ 160842 h 160842"/>
                <a:gd name="connsiteX4" fmla="*/ 0 w 134365"/>
                <a:gd name="connsiteY4" fmla="*/ 160842 h 160842"/>
                <a:gd name="connsiteX5" fmla="*/ 2340 w 134365"/>
                <a:gd name="connsiteY5" fmla="*/ 0 h 160842"/>
                <a:gd name="connsiteX0" fmla="*/ 0 w 132025"/>
                <a:gd name="connsiteY0" fmla="*/ 0 h 166222"/>
                <a:gd name="connsiteX1" fmla="*/ 48983 w 132025"/>
                <a:gd name="connsiteY1" fmla="*/ 6632 h 166222"/>
                <a:gd name="connsiteX2" fmla="*/ 132025 w 132025"/>
                <a:gd name="connsiteY2" fmla="*/ 65535 h 166222"/>
                <a:gd name="connsiteX3" fmla="*/ 100305 w 132025"/>
                <a:gd name="connsiteY3" fmla="*/ 160842 h 166222"/>
                <a:gd name="connsiteX4" fmla="*/ 58458 w 132025"/>
                <a:gd name="connsiteY4" fmla="*/ 166222 h 166222"/>
                <a:gd name="connsiteX5" fmla="*/ 0 w 132025"/>
                <a:gd name="connsiteY5" fmla="*/ 0 h 166222"/>
                <a:gd name="connsiteX0" fmla="*/ 0 w 108582"/>
                <a:gd name="connsiteY0" fmla="*/ 0 h 165545"/>
                <a:gd name="connsiteX1" fmla="*/ 25540 w 108582"/>
                <a:gd name="connsiteY1" fmla="*/ 5955 h 165545"/>
                <a:gd name="connsiteX2" fmla="*/ 108582 w 108582"/>
                <a:gd name="connsiteY2" fmla="*/ 64858 h 165545"/>
                <a:gd name="connsiteX3" fmla="*/ 76862 w 108582"/>
                <a:gd name="connsiteY3" fmla="*/ 160165 h 165545"/>
                <a:gd name="connsiteX4" fmla="*/ 35015 w 108582"/>
                <a:gd name="connsiteY4" fmla="*/ 165545 h 165545"/>
                <a:gd name="connsiteX5" fmla="*/ 0 w 108582"/>
                <a:gd name="connsiteY5" fmla="*/ 0 h 165545"/>
                <a:gd name="connsiteX0" fmla="*/ 0 w 108582"/>
                <a:gd name="connsiteY0" fmla="*/ 7018 h 172563"/>
                <a:gd name="connsiteX1" fmla="*/ 37040 w 108582"/>
                <a:gd name="connsiteY1" fmla="*/ 0 h 172563"/>
                <a:gd name="connsiteX2" fmla="*/ 108582 w 108582"/>
                <a:gd name="connsiteY2" fmla="*/ 71876 h 172563"/>
                <a:gd name="connsiteX3" fmla="*/ 76862 w 108582"/>
                <a:gd name="connsiteY3" fmla="*/ 167183 h 172563"/>
                <a:gd name="connsiteX4" fmla="*/ 35015 w 108582"/>
                <a:gd name="connsiteY4" fmla="*/ 172563 h 172563"/>
                <a:gd name="connsiteX5" fmla="*/ 0 w 108582"/>
                <a:gd name="connsiteY5" fmla="*/ 7018 h 172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8582" h="172563">
                  <a:moveTo>
                    <a:pt x="0" y="7018"/>
                  </a:moveTo>
                  <a:lnTo>
                    <a:pt x="37040" y="0"/>
                  </a:lnTo>
                  <a:lnTo>
                    <a:pt x="108582" y="71876"/>
                  </a:lnTo>
                  <a:lnTo>
                    <a:pt x="76862" y="167183"/>
                  </a:lnTo>
                  <a:lnTo>
                    <a:pt x="35015" y="172563"/>
                  </a:lnTo>
                  <a:lnTo>
                    <a:pt x="0" y="701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Regular Pentagon 18"/>
            <p:cNvSpPr/>
            <p:nvPr/>
          </p:nvSpPr>
          <p:spPr>
            <a:xfrm rot="20486160">
              <a:off x="6543649" y="2259334"/>
              <a:ext cx="108582" cy="172563"/>
            </a:xfrm>
            <a:custGeom>
              <a:avLst/>
              <a:gdLst>
                <a:gd name="connsiteX0" fmla="*/ 0 w 166085"/>
                <a:gd name="connsiteY0" fmla="*/ 58903 h 154210"/>
                <a:gd name="connsiteX1" fmla="*/ 83043 w 166085"/>
                <a:gd name="connsiteY1" fmla="*/ 0 h 154210"/>
                <a:gd name="connsiteX2" fmla="*/ 166085 w 166085"/>
                <a:gd name="connsiteY2" fmla="*/ 58903 h 154210"/>
                <a:gd name="connsiteX3" fmla="*/ 134365 w 166085"/>
                <a:gd name="connsiteY3" fmla="*/ 154210 h 154210"/>
                <a:gd name="connsiteX4" fmla="*/ 31720 w 166085"/>
                <a:gd name="connsiteY4" fmla="*/ 154210 h 154210"/>
                <a:gd name="connsiteX5" fmla="*/ 0 w 166085"/>
                <a:gd name="connsiteY5" fmla="*/ 58903 h 154210"/>
                <a:gd name="connsiteX0" fmla="*/ 2340 w 134365"/>
                <a:gd name="connsiteY0" fmla="*/ 0 h 160842"/>
                <a:gd name="connsiteX1" fmla="*/ 51323 w 134365"/>
                <a:gd name="connsiteY1" fmla="*/ 6632 h 160842"/>
                <a:gd name="connsiteX2" fmla="*/ 134365 w 134365"/>
                <a:gd name="connsiteY2" fmla="*/ 65535 h 160842"/>
                <a:gd name="connsiteX3" fmla="*/ 102645 w 134365"/>
                <a:gd name="connsiteY3" fmla="*/ 160842 h 160842"/>
                <a:gd name="connsiteX4" fmla="*/ 0 w 134365"/>
                <a:gd name="connsiteY4" fmla="*/ 160842 h 160842"/>
                <a:gd name="connsiteX5" fmla="*/ 2340 w 134365"/>
                <a:gd name="connsiteY5" fmla="*/ 0 h 160842"/>
                <a:gd name="connsiteX0" fmla="*/ 0 w 132025"/>
                <a:gd name="connsiteY0" fmla="*/ 0 h 166222"/>
                <a:gd name="connsiteX1" fmla="*/ 48983 w 132025"/>
                <a:gd name="connsiteY1" fmla="*/ 6632 h 166222"/>
                <a:gd name="connsiteX2" fmla="*/ 132025 w 132025"/>
                <a:gd name="connsiteY2" fmla="*/ 65535 h 166222"/>
                <a:gd name="connsiteX3" fmla="*/ 100305 w 132025"/>
                <a:gd name="connsiteY3" fmla="*/ 160842 h 166222"/>
                <a:gd name="connsiteX4" fmla="*/ 58458 w 132025"/>
                <a:gd name="connsiteY4" fmla="*/ 166222 h 166222"/>
                <a:gd name="connsiteX5" fmla="*/ 0 w 132025"/>
                <a:gd name="connsiteY5" fmla="*/ 0 h 166222"/>
                <a:gd name="connsiteX0" fmla="*/ 0 w 108582"/>
                <a:gd name="connsiteY0" fmla="*/ 0 h 165545"/>
                <a:gd name="connsiteX1" fmla="*/ 25540 w 108582"/>
                <a:gd name="connsiteY1" fmla="*/ 5955 h 165545"/>
                <a:gd name="connsiteX2" fmla="*/ 108582 w 108582"/>
                <a:gd name="connsiteY2" fmla="*/ 64858 h 165545"/>
                <a:gd name="connsiteX3" fmla="*/ 76862 w 108582"/>
                <a:gd name="connsiteY3" fmla="*/ 160165 h 165545"/>
                <a:gd name="connsiteX4" fmla="*/ 35015 w 108582"/>
                <a:gd name="connsiteY4" fmla="*/ 165545 h 165545"/>
                <a:gd name="connsiteX5" fmla="*/ 0 w 108582"/>
                <a:gd name="connsiteY5" fmla="*/ 0 h 165545"/>
                <a:gd name="connsiteX0" fmla="*/ 0 w 108582"/>
                <a:gd name="connsiteY0" fmla="*/ 7018 h 172563"/>
                <a:gd name="connsiteX1" fmla="*/ 37040 w 108582"/>
                <a:gd name="connsiteY1" fmla="*/ 0 h 172563"/>
                <a:gd name="connsiteX2" fmla="*/ 108582 w 108582"/>
                <a:gd name="connsiteY2" fmla="*/ 71876 h 172563"/>
                <a:gd name="connsiteX3" fmla="*/ 76862 w 108582"/>
                <a:gd name="connsiteY3" fmla="*/ 167183 h 172563"/>
                <a:gd name="connsiteX4" fmla="*/ 35015 w 108582"/>
                <a:gd name="connsiteY4" fmla="*/ 172563 h 172563"/>
                <a:gd name="connsiteX5" fmla="*/ 0 w 108582"/>
                <a:gd name="connsiteY5" fmla="*/ 7018 h 172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8582" h="172563">
                  <a:moveTo>
                    <a:pt x="0" y="7018"/>
                  </a:moveTo>
                  <a:lnTo>
                    <a:pt x="37040" y="0"/>
                  </a:lnTo>
                  <a:lnTo>
                    <a:pt x="108582" y="71876"/>
                  </a:lnTo>
                  <a:lnTo>
                    <a:pt x="76862" y="167183"/>
                  </a:lnTo>
                  <a:lnTo>
                    <a:pt x="35015" y="172563"/>
                  </a:lnTo>
                  <a:lnTo>
                    <a:pt x="0" y="701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Regular Pentagon 18"/>
            <p:cNvSpPr/>
            <p:nvPr/>
          </p:nvSpPr>
          <p:spPr>
            <a:xfrm rot="2576803">
              <a:off x="6588272" y="3812955"/>
              <a:ext cx="108582" cy="172563"/>
            </a:xfrm>
            <a:custGeom>
              <a:avLst/>
              <a:gdLst>
                <a:gd name="connsiteX0" fmla="*/ 0 w 166085"/>
                <a:gd name="connsiteY0" fmla="*/ 58903 h 154210"/>
                <a:gd name="connsiteX1" fmla="*/ 83043 w 166085"/>
                <a:gd name="connsiteY1" fmla="*/ 0 h 154210"/>
                <a:gd name="connsiteX2" fmla="*/ 166085 w 166085"/>
                <a:gd name="connsiteY2" fmla="*/ 58903 h 154210"/>
                <a:gd name="connsiteX3" fmla="*/ 134365 w 166085"/>
                <a:gd name="connsiteY3" fmla="*/ 154210 h 154210"/>
                <a:gd name="connsiteX4" fmla="*/ 31720 w 166085"/>
                <a:gd name="connsiteY4" fmla="*/ 154210 h 154210"/>
                <a:gd name="connsiteX5" fmla="*/ 0 w 166085"/>
                <a:gd name="connsiteY5" fmla="*/ 58903 h 154210"/>
                <a:gd name="connsiteX0" fmla="*/ 2340 w 134365"/>
                <a:gd name="connsiteY0" fmla="*/ 0 h 160842"/>
                <a:gd name="connsiteX1" fmla="*/ 51323 w 134365"/>
                <a:gd name="connsiteY1" fmla="*/ 6632 h 160842"/>
                <a:gd name="connsiteX2" fmla="*/ 134365 w 134365"/>
                <a:gd name="connsiteY2" fmla="*/ 65535 h 160842"/>
                <a:gd name="connsiteX3" fmla="*/ 102645 w 134365"/>
                <a:gd name="connsiteY3" fmla="*/ 160842 h 160842"/>
                <a:gd name="connsiteX4" fmla="*/ 0 w 134365"/>
                <a:gd name="connsiteY4" fmla="*/ 160842 h 160842"/>
                <a:gd name="connsiteX5" fmla="*/ 2340 w 134365"/>
                <a:gd name="connsiteY5" fmla="*/ 0 h 160842"/>
                <a:gd name="connsiteX0" fmla="*/ 0 w 132025"/>
                <a:gd name="connsiteY0" fmla="*/ 0 h 166222"/>
                <a:gd name="connsiteX1" fmla="*/ 48983 w 132025"/>
                <a:gd name="connsiteY1" fmla="*/ 6632 h 166222"/>
                <a:gd name="connsiteX2" fmla="*/ 132025 w 132025"/>
                <a:gd name="connsiteY2" fmla="*/ 65535 h 166222"/>
                <a:gd name="connsiteX3" fmla="*/ 100305 w 132025"/>
                <a:gd name="connsiteY3" fmla="*/ 160842 h 166222"/>
                <a:gd name="connsiteX4" fmla="*/ 58458 w 132025"/>
                <a:gd name="connsiteY4" fmla="*/ 166222 h 166222"/>
                <a:gd name="connsiteX5" fmla="*/ 0 w 132025"/>
                <a:gd name="connsiteY5" fmla="*/ 0 h 166222"/>
                <a:gd name="connsiteX0" fmla="*/ 0 w 108582"/>
                <a:gd name="connsiteY0" fmla="*/ 0 h 165545"/>
                <a:gd name="connsiteX1" fmla="*/ 25540 w 108582"/>
                <a:gd name="connsiteY1" fmla="*/ 5955 h 165545"/>
                <a:gd name="connsiteX2" fmla="*/ 108582 w 108582"/>
                <a:gd name="connsiteY2" fmla="*/ 64858 h 165545"/>
                <a:gd name="connsiteX3" fmla="*/ 76862 w 108582"/>
                <a:gd name="connsiteY3" fmla="*/ 160165 h 165545"/>
                <a:gd name="connsiteX4" fmla="*/ 35015 w 108582"/>
                <a:gd name="connsiteY4" fmla="*/ 165545 h 165545"/>
                <a:gd name="connsiteX5" fmla="*/ 0 w 108582"/>
                <a:gd name="connsiteY5" fmla="*/ 0 h 165545"/>
                <a:gd name="connsiteX0" fmla="*/ 0 w 108582"/>
                <a:gd name="connsiteY0" fmla="*/ 7018 h 172563"/>
                <a:gd name="connsiteX1" fmla="*/ 37040 w 108582"/>
                <a:gd name="connsiteY1" fmla="*/ 0 h 172563"/>
                <a:gd name="connsiteX2" fmla="*/ 108582 w 108582"/>
                <a:gd name="connsiteY2" fmla="*/ 71876 h 172563"/>
                <a:gd name="connsiteX3" fmla="*/ 76862 w 108582"/>
                <a:gd name="connsiteY3" fmla="*/ 167183 h 172563"/>
                <a:gd name="connsiteX4" fmla="*/ 35015 w 108582"/>
                <a:gd name="connsiteY4" fmla="*/ 172563 h 172563"/>
                <a:gd name="connsiteX5" fmla="*/ 0 w 108582"/>
                <a:gd name="connsiteY5" fmla="*/ 7018 h 172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8582" h="172563">
                  <a:moveTo>
                    <a:pt x="0" y="7018"/>
                  </a:moveTo>
                  <a:lnTo>
                    <a:pt x="37040" y="0"/>
                  </a:lnTo>
                  <a:lnTo>
                    <a:pt x="108582" y="71876"/>
                  </a:lnTo>
                  <a:lnTo>
                    <a:pt x="76862" y="167183"/>
                  </a:lnTo>
                  <a:lnTo>
                    <a:pt x="35015" y="172563"/>
                  </a:lnTo>
                  <a:lnTo>
                    <a:pt x="0" y="701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Regular Pentagon 18"/>
            <p:cNvSpPr/>
            <p:nvPr/>
          </p:nvSpPr>
          <p:spPr>
            <a:xfrm rot="16851198">
              <a:off x="5942040" y="1957847"/>
              <a:ext cx="123676" cy="172563"/>
            </a:xfrm>
            <a:custGeom>
              <a:avLst/>
              <a:gdLst>
                <a:gd name="connsiteX0" fmla="*/ 0 w 166085"/>
                <a:gd name="connsiteY0" fmla="*/ 58903 h 154210"/>
                <a:gd name="connsiteX1" fmla="*/ 83043 w 166085"/>
                <a:gd name="connsiteY1" fmla="*/ 0 h 154210"/>
                <a:gd name="connsiteX2" fmla="*/ 166085 w 166085"/>
                <a:gd name="connsiteY2" fmla="*/ 58903 h 154210"/>
                <a:gd name="connsiteX3" fmla="*/ 134365 w 166085"/>
                <a:gd name="connsiteY3" fmla="*/ 154210 h 154210"/>
                <a:gd name="connsiteX4" fmla="*/ 31720 w 166085"/>
                <a:gd name="connsiteY4" fmla="*/ 154210 h 154210"/>
                <a:gd name="connsiteX5" fmla="*/ 0 w 166085"/>
                <a:gd name="connsiteY5" fmla="*/ 58903 h 154210"/>
                <a:gd name="connsiteX0" fmla="*/ 2340 w 134365"/>
                <a:gd name="connsiteY0" fmla="*/ 0 h 160842"/>
                <a:gd name="connsiteX1" fmla="*/ 51323 w 134365"/>
                <a:gd name="connsiteY1" fmla="*/ 6632 h 160842"/>
                <a:gd name="connsiteX2" fmla="*/ 134365 w 134365"/>
                <a:gd name="connsiteY2" fmla="*/ 65535 h 160842"/>
                <a:gd name="connsiteX3" fmla="*/ 102645 w 134365"/>
                <a:gd name="connsiteY3" fmla="*/ 160842 h 160842"/>
                <a:gd name="connsiteX4" fmla="*/ 0 w 134365"/>
                <a:gd name="connsiteY4" fmla="*/ 160842 h 160842"/>
                <a:gd name="connsiteX5" fmla="*/ 2340 w 134365"/>
                <a:gd name="connsiteY5" fmla="*/ 0 h 160842"/>
                <a:gd name="connsiteX0" fmla="*/ 0 w 132025"/>
                <a:gd name="connsiteY0" fmla="*/ 0 h 166222"/>
                <a:gd name="connsiteX1" fmla="*/ 48983 w 132025"/>
                <a:gd name="connsiteY1" fmla="*/ 6632 h 166222"/>
                <a:gd name="connsiteX2" fmla="*/ 132025 w 132025"/>
                <a:gd name="connsiteY2" fmla="*/ 65535 h 166222"/>
                <a:gd name="connsiteX3" fmla="*/ 100305 w 132025"/>
                <a:gd name="connsiteY3" fmla="*/ 160842 h 166222"/>
                <a:gd name="connsiteX4" fmla="*/ 58458 w 132025"/>
                <a:gd name="connsiteY4" fmla="*/ 166222 h 166222"/>
                <a:gd name="connsiteX5" fmla="*/ 0 w 132025"/>
                <a:gd name="connsiteY5" fmla="*/ 0 h 166222"/>
                <a:gd name="connsiteX0" fmla="*/ 0 w 108582"/>
                <a:gd name="connsiteY0" fmla="*/ 0 h 165545"/>
                <a:gd name="connsiteX1" fmla="*/ 25540 w 108582"/>
                <a:gd name="connsiteY1" fmla="*/ 5955 h 165545"/>
                <a:gd name="connsiteX2" fmla="*/ 108582 w 108582"/>
                <a:gd name="connsiteY2" fmla="*/ 64858 h 165545"/>
                <a:gd name="connsiteX3" fmla="*/ 76862 w 108582"/>
                <a:gd name="connsiteY3" fmla="*/ 160165 h 165545"/>
                <a:gd name="connsiteX4" fmla="*/ 35015 w 108582"/>
                <a:gd name="connsiteY4" fmla="*/ 165545 h 165545"/>
                <a:gd name="connsiteX5" fmla="*/ 0 w 108582"/>
                <a:gd name="connsiteY5" fmla="*/ 0 h 165545"/>
                <a:gd name="connsiteX0" fmla="*/ 0 w 108582"/>
                <a:gd name="connsiteY0" fmla="*/ 7018 h 172563"/>
                <a:gd name="connsiteX1" fmla="*/ 37040 w 108582"/>
                <a:gd name="connsiteY1" fmla="*/ 0 h 172563"/>
                <a:gd name="connsiteX2" fmla="*/ 108582 w 108582"/>
                <a:gd name="connsiteY2" fmla="*/ 71876 h 172563"/>
                <a:gd name="connsiteX3" fmla="*/ 76862 w 108582"/>
                <a:gd name="connsiteY3" fmla="*/ 167183 h 172563"/>
                <a:gd name="connsiteX4" fmla="*/ 35015 w 108582"/>
                <a:gd name="connsiteY4" fmla="*/ 172563 h 172563"/>
                <a:gd name="connsiteX5" fmla="*/ 0 w 108582"/>
                <a:gd name="connsiteY5" fmla="*/ 7018 h 172563"/>
                <a:gd name="connsiteX0" fmla="*/ 0 w 108582"/>
                <a:gd name="connsiteY0" fmla="*/ 7018 h 172563"/>
                <a:gd name="connsiteX1" fmla="*/ 37040 w 108582"/>
                <a:gd name="connsiteY1" fmla="*/ 0 h 172563"/>
                <a:gd name="connsiteX2" fmla="*/ 108582 w 108582"/>
                <a:gd name="connsiteY2" fmla="*/ 71876 h 172563"/>
                <a:gd name="connsiteX3" fmla="*/ 76862 w 108582"/>
                <a:gd name="connsiteY3" fmla="*/ 167183 h 172563"/>
                <a:gd name="connsiteX4" fmla="*/ 35015 w 108582"/>
                <a:gd name="connsiteY4" fmla="*/ 172563 h 172563"/>
                <a:gd name="connsiteX5" fmla="*/ 21876 w 108582"/>
                <a:gd name="connsiteY5" fmla="*/ 90289 h 172563"/>
                <a:gd name="connsiteX6" fmla="*/ 0 w 108582"/>
                <a:gd name="connsiteY6" fmla="*/ 7018 h 172563"/>
                <a:gd name="connsiteX0" fmla="*/ 15094 w 123676"/>
                <a:gd name="connsiteY0" fmla="*/ 7018 h 172563"/>
                <a:gd name="connsiteX1" fmla="*/ 52134 w 123676"/>
                <a:gd name="connsiteY1" fmla="*/ 0 h 172563"/>
                <a:gd name="connsiteX2" fmla="*/ 123676 w 123676"/>
                <a:gd name="connsiteY2" fmla="*/ 71876 h 172563"/>
                <a:gd name="connsiteX3" fmla="*/ 91956 w 123676"/>
                <a:gd name="connsiteY3" fmla="*/ 167183 h 172563"/>
                <a:gd name="connsiteX4" fmla="*/ 50109 w 123676"/>
                <a:gd name="connsiteY4" fmla="*/ 172563 h 172563"/>
                <a:gd name="connsiteX5" fmla="*/ 0 w 123676"/>
                <a:gd name="connsiteY5" fmla="*/ 99801 h 172563"/>
                <a:gd name="connsiteX6" fmla="*/ 15094 w 123676"/>
                <a:gd name="connsiteY6" fmla="*/ 7018 h 172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3676" h="172563">
                  <a:moveTo>
                    <a:pt x="15094" y="7018"/>
                  </a:moveTo>
                  <a:lnTo>
                    <a:pt x="52134" y="0"/>
                  </a:lnTo>
                  <a:lnTo>
                    <a:pt x="123676" y="71876"/>
                  </a:lnTo>
                  <a:lnTo>
                    <a:pt x="91956" y="167183"/>
                  </a:lnTo>
                  <a:lnTo>
                    <a:pt x="50109" y="172563"/>
                  </a:lnTo>
                  <a:lnTo>
                    <a:pt x="0" y="99801"/>
                  </a:lnTo>
                  <a:lnTo>
                    <a:pt x="15094" y="7018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Oval 45"/>
            <p:cNvSpPr>
              <a:spLocks noChangeAspect="1"/>
            </p:cNvSpPr>
            <p:nvPr/>
          </p:nvSpPr>
          <p:spPr>
            <a:xfrm>
              <a:off x="5989739" y="5421691"/>
              <a:ext cx="45719" cy="457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Oval 46"/>
            <p:cNvSpPr>
              <a:spLocks noChangeAspect="1"/>
            </p:cNvSpPr>
            <p:nvPr/>
          </p:nvSpPr>
          <p:spPr>
            <a:xfrm>
              <a:off x="6119828" y="5388557"/>
              <a:ext cx="45719" cy="457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Oval 47"/>
            <p:cNvSpPr>
              <a:spLocks noChangeAspect="1"/>
            </p:cNvSpPr>
            <p:nvPr/>
          </p:nvSpPr>
          <p:spPr>
            <a:xfrm>
              <a:off x="5838375" y="5388557"/>
              <a:ext cx="45719" cy="4571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Rectangle 48"/>
            <p:cNvSpPr/>
            <p:nvPr/>
          </p:nvSpPr>
          <p:spPr>
            <a:xfrm rot="9600000" flipH="1">
              <a:off x="6230980" y="4467248"/>
              <a:ext cx="18000" cy="432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Rectangle 49"/>
            <p:cNvSpPr/>
            <p:nvPr/>
          </p:nvSpPr>
          <p:spPr>
            <a:xfrm rot="-9600000" flipH="1">
              <a:off x="5757489" y="4466742"/>
              <a:ext cx="18000" cy="432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Rectangle 50"/>
            <p:cNvSpPr/>
            <p:nvPr/>
          </p:nvSpPr>
          <p:spPr>
            <a:xfrm rot="10180462" flipH="1">
              <a:off x="6085441" y="4529212"/>
              <a:ext cx="18000" cy="432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Rectangle 51"/>
            <p:cNvSpPr/>
            <p:nvPr/>
          </p:nvSpPr>
          <p:spPr>
            <a:xfrm rot="-10200000" flipH="1">
              <a:off x="5901851" y="4540515"/>
              <a:ext cx="18000" cy="432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Rectangle 52"/>
            <p:cNvSpPr/>
            <p:nvPr/>
          </p:nvSpPr>
          <p:spPr>
            <a:xfrm rot="13094277">
              <a:off x="4619385" y="4549546"/>
              <a:ext cx="25200" cy="12893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Rectangle 53"/>
            <p:cNvSpPr/>
            <p:nvPr/>
          </p:nvSpPr>
          <p:spPr>
            <a:xfrm rot="9999941" flipH="1">
              <a:off x="6710676" y="4898853"/>
              <a:ext cx="25200" cy="1152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Rectangle 54"/>
            <p:cNvSpPr/>
            <p:nvPr/>
          </p:nvSpPr>
          <p:spPr>
            <a:xfrm rot="8761461" flipH="1">
              <a:off x="5691193" y="4456116"/>
              <a:ext cx="25200" cy="108002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Rectangle 55"/>
            <p:cNvSpPr/>
            <p:nvPr/>
          </p:nvSpPr>
          <p:spPr>
            <a:xfrm rot="13325967" flipH="1">
              <a:off x="6353422" y="4831436"/>
              <a:ext cx="25200" cy="66855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Rectangle 56"/>
            <p:cNvSpPr/>
            <p:nvPr/>
          </p:nvSpPr>
          <p:spPr>
            <a:xfrm rot="8016612">
              <a:off x="7114335" y="4366564"/>
              <a:ext cx="25200" cy="139460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Rectangle 57"/>
            <p:cNvSpPr/>
            <p:nvPr/>
          </p:nvSpPr>
          <p:spPr>
            <a:xfrm rot="7843430" flipH="1">
              <a:off x="5434650" y="4508941"/>
              <a:ext cx="25200" cy="108002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Rectangle 58"/>
            <p:cNvSpPr/>
            <p:nvPr/>
          </p:nvSpPr>
          <p:spPr>
            <a:xfrm rot="11092517" flipH="1">
              <a:off x="5302243" y="4543320"/>
              <a:ext cx="25200" cy="1620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0" name="Group 2"/>
          <p:cNvGrpSpPr>
            <a:grpSpLocks noChangeAspect="1"/>
          </p:cNvGrpSpPr>
          <p:nvPr/>
        </p:nvGrpSpPr>
        <p:grpSpPr bwMode="auto">
          <a:xfrm rot="10800000">
            <a:off x="3036821" y="557461"/>
            <a:ext cx="6769317" cy="5450556"/>
            <a:chOff x="404" y="442"/>
            <a:chExt cx="4204" cy="3385"/>
          </a:xfrm>
          <a:solidFill>
            <a:schemeClr val="bg1"/>
          </a:solidFill>
        </p:grpSpPr>
        <p:sp>
          <p:nvSpPr>
            <p:cNvPr id="71" name="AutoShape 3"/>
            <p:cNvSpPr>
              <a:spLocks noChangeArrowheads="1"/>
            </p:cNvSpPr>
            <p:nvPr/>
          </p:nvSpPr>
          <p:spPr bwMode="auto">
            <a:xfrm rot="3005387">
              <a:off x="2667" y="255"/>
              <a:ext cx="1179" cy="2703"/>
            </a:xfrm>
            <a:prstGeom prst="roundRect">
              <a:avLst>
                <a:gd name="adj" fmla="val 16667"/>
              </a:avLst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en-GB"/>
            </a:p>
          </p:txBody>
        </p:sp>
        <p:sp>
          <p:nvSpPr>
            <p:cNvPr id="72" name="AutoShape 4"/>
            <p:cNvSpPr>
              <a:spLocks noChangeArrowheads="1"/>
            </p:cNvSpPr>
            <p:nvPr/>
          </p:nvSpPr>
          <p:spPr bwMode="auto">
            <a:xfrm rot="3005387">
              <a:off x="2779" y="349"/>
              <a:ext cx="969" cy="2517"/>
            </a:xfrm>
            <a:prstGeom prst="roundRect">
              <a:avLst>
                <a:gd name="adj" fmla="val 16667"/>
              </a:avLst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en-GB"/>
            </a:p>
          </p:txBody>
        </p:sp>
        <p:sp>
          <p:nvSpPr>
            <p:cNvPr id="73" name="AutoShape 5" descr="Newsprint"/>
            <p:cNvSpPr>
              <a:spLocks noChangeArrowheads="1"/>
            </p:cNvSpPr>
            <p:nvPr/>
          </p:nvSpPr>
          <p:spPr bwMode="auto">
            <a:xfrm rot="3005387">
              <a:off x="2826" y="395"/>
              <a:ext cx="864" cy="2411"/>
            </a:xfrm>
            <a:prstGeom prst="roundRect">
              <a:avLst>
                <a:gd name="adj" fmla="val 16667"/>
              </a:avLst>
            </a:prstGeom>
            <a:grpFill/>
            <a:ln w="63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en-GB"/>
            </a:p>
          </p:txBody>
        </p:sp>
        <p:grpSp>
          <p:nvGrpSpPr>
            <p:cNvPr id="74" name="Group 6"/>
            <p:cNvGrpSpPr>
              <a:grpSpLocks/>
            </p:cNvGrpSpPr>
            <p:nvPr/>
          </p:nvGrpSpPr>
          <p:grpSpPr bwMode="auto">
            <a:xfrm rot="10505562" flipH="1" flipV="1">
              <a:off x="3693" y="1137"/>
              <a:ext cx="34" cy="36"/>
              <a:chOff x="2416" y="1555"/>
              <a:chExt cx="145" cy="122"/>
            </a:xfrm>
            <a:grpFill/>
          </p:grpSpPr>
          <p:sp>
            <p:nvSpPr>
              <p:cNvPr id="226" name="Oval 7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227" name="Oval 8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75" name="Group 9"/>
            <p:cNvGrpSpPr>
              <a:grpSpLocks/>
            </p:cNvGrpSpPr>
            <p:nvPr/>
          </p:nvGrpSpPr>
          <p:grpSpPr bwMode="auto">
            <a:xfrm rot="10505562" flipH="1" flipV="1">
              <a:off x="3656" y="1504"/>
              <a:ext cx="34" cy="36"/>
              <a:chOff x="2416" y="1555"/>
              <a:chExt cx="145" cy="122"/>
            </a:xfrm>
            <a:grpFill/>
          </p:grpSpPr>
          <p:sp>
            <p:nvSpPr>
              <p:cNvPr id="224" name="Oval 10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225" name="Oval 11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76" name="Group 12"/>
            <p:cNvGrpSpPr>
              <a:grpSpLocks/>
            </p:cNvGrpSpPr>
            <p:nvPr/>
          </p:nvGrpSpPr>
          <p:grpSpPr bwMode="auto">
            <a:xfrm rot="10505562" flipH="1" flipV="1">
              <a:off x="3748" y="1077"/>
              <a:ext cx="34" cy="36"/>
              <a:chOff x="2416" y="1555"/>
              <a:chExt cx="145" cy="122"/>
            </a:xfrm>
            <a:grpFill/>
          </p:grpSpPr>
          <p:sp>
            <p:nvSpPr>
              <p:cNvPr id="222" name="Oval 13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223" name="Oval 14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77" name="Group 15"/>
            <p:cNvGrpSpPr>
              <a:grpSpLocks/>
            </p:cNvGrpSpPr>
            <p:nvPr/>
          </p:nvGrpSpPr>
          <p:grpSpPr bwMode="auto">
            <a:xfrm rot="10505562" flipH="1" flipV="1">
              <a:off x="3238" y="1206"/>
              <a:ext cx="34" cy="36"/>
              <a:chOff x="2416" y="1555"/>
              <a:chExt cx="145" cy="122"/>
            </a:xfrm>
            <a:grpFill/>
          </p:grpSpPr>
          <p:sp>
            <p:nvSpPr>
              <p:cNvPr id="220" name="Oval 16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221" name="Oval 17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78" name="Group 18"/>
            <p:cNvGrpSpPr>
              <a:grpSpLocks/>
            </p:cNvGrpSpPr>
            <p:nvPr/>
          </p:nvGrpSpPr>
          <p:grpSpPr bwMode="auto">
            <a:xfrm rot="10505562" flipH="1" flipV="1">
              <a:off x="3823" y="1347"/>
              <a:ext cx="34" cy="36"/>
              <a:chOff x="2416" y="1555"/>
              <a:chExt cx="145" cy="122"/>
            </a:xfrm>
            <a:grpFill/>
          </p:grpSpPr>
          <p:sp>
            <p:nvSpPr>
              <p:cNvPr id="218" name="Oval 19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219" name="Oval 20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79" name="Group 21"/>
            <p:cNvGrpSpPr>
              <a:grpSpLocks/>
            </p:cNvGrpSpPr>
            <p:nvPr/>
          </p:nvGrpSpPr>
          <p:grpSpPr bwMode="auto">
            <a:xfrm rot="10505562" flipH="1" flipV="1">
              <a:off x="3869" y="872"/>
              <a:ext cx="34" cy="36"/>
              <a:chOff x="2416" y="1555"/>
              <a:chExt cx="145" cy="122"/>
            </a:xfrm>
            <a:grpFill/>
          </p:grpSpPr>
          <p:sp>
            <p:nvSpPr>
              <p:cNvPr id="216" name="Oval 22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217" name="Oval 23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80" name="Group 24"/>
            <p:cNvGrpSpPr>
              <a:grpSpLocks/>
            </p:cNvGrpSpPr>
            <p:nvPr/>
          </p:nvGrpSpPr>
          <p:grpSpPr bwMode="auto">
            <a:xfrm rot="10505562" flipH="1" flipV="1">
              <a:off x="3786" y="1068"/>
              <a:ext cx="34" cy="36"/>
              <a:chOff x="2416" y="1555"/>
              <a:chExt cx="145" cy="122"/>
            </a:xfrm>
            <a:grpFill/>
          </p:grpSpPr>
          <p:sp>
            <p:nvSpPr>
              <p:cNvPr id="214" name="Oval 25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215" name="Oval 26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81" name="Group 27"/>
            <p:cNvGrpSpPr>
              <a:grpSpLocks/>
            </p:cNvGrpSpPr>
            <p:nvPr/>
          </p:nvGrpSpPr>
          <p:grpSpPr bwMode="auto">
            <a:xfrm rot="10505562" flipH="1" flipV="1">
              <a:off x="3549" y="965"/>
              <a:ext cx="34" cy="36"/>
              <a:chOff x="2416" y="1555"/>
              <a:chExt cx="145" cy="122"/>
            </a:xfrm>
            <a:grpFill/>
          </p:grpSpPr>
          <p:sp>
            <p:nvSpPr>
              <p:cNvPr id="212" name="Oval 28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213" name="Oval 29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sp>
          <p:nvSpPr>
            <p:cNvPr id="82" name="Freeform 30"/>
            <p:cNvSpPr>
              <a:spLocks/>
            </p:cNvSpPr>
            <p:nvPr/>
          </p:nvSpPr>
          <p:spPr bwMode="auto">
            <a:xfrm>
              <a:off x="1254" y="2349"/>
              <a:ext cx="1103" cy="1478"/>
            </a:xfrm>
            <a:custGeom>
              <a:avLst/>
              <a:gdLst/>
              <a:ahLst/>
              <a:cxnLst>
                <a:cxn ang="0">
                  <a:pos x="1060" y="0"/>
                </a:cxn>
                <a:cxn ang="0">
                  <a:pos x="897" y="94"/>
                </a:cxn>
                <a:cxn ang="0">
                  <a:pos x="794" y="292"/>
                </a:cxn>
                <a:cxn ang="0">
                  <a:pos x="776" y="559"/>
                </a:cxn>
                <a:cxn ang="0">
                  <a:pos x="570" y="756"/>
                </a:cxn>
                <a:cxn ang="0">
                  <a:pos x="309" y="865"/>
                </a:cxn>
                <a:cxn ang="0">
                  <a:pos x="80" y="1143"/>
                </a:cxn>
                <a:cxn ang="0">
                  <a:pos x="3" y="1478"/>
                </a:cxn>
                <a:cxn ang="0">
                  <a:pos x="97" y="1143"/>
                </a:cxn>
                <a:cxn ang="0">
                  <a:pos x="312" y="892"/>
                </a:cxn>
                <a:cxn ang="0">
                  <a:pos x="606" y="766"/>
                </a:cxn>
                <a:cxn ang="0">
                  <a:pos x="813" y="553"/>
                </a:cxn>
                <a:cxn ang="0">
                  <a:pos x="831" y="301"/>
                </a:cxn>
                <a:cxn ang="0">
                  <a:pos x="921" y="124"/>
                </a:cxn>
                <a:cxn ang="0">
                  <a:pos x="1080" y="46"/>
                </a:cxn>
                <a:cxn ang="0">
                  <a:pos x="1060" y="0"/>
                </a:cxn>
              </a:cxnLst>
              <a:rect l="0" t="0" r="r" b="b"/>
              <a:pathLst>
                <a:path w="1103" h="1478">
                  <a:moveTo>
                    <a:pt x="1060" y="0"/>
                  </a:moveTo>
                  <a:cubicBezTo>
                    <a:pt x="1029" y="8"/>
                    <a:pt x="941" y="45"/>
                    <a:pt x="897" y="94"/>
                  </a:cubicBezTo>
                  <a:cubicBezTo>
                    <a:pt x="853" y="143"/>
                    <a:pt x="814" y="215"/>
                    <a:pt x="794" y="292"/>
                  </a:cubicBezTo>
                  <a:cubicBezTo>
                    <a:pt x="774" y="369"/>
                    <a:pt x="813" y="482"/>
                    <a:pt x="776" y="559"/>
                  </a:cubicBezTo>
                  <a:cubicBezTo>
                    <a:pt x="739" y="636"/>
                    <a:pt x="648" y="705"/>
                    <a:pt x="570" y="756"/>
                  </a:cubicBezTo>
                  <a:cubicBezTo>
                    <a:pt x="492" y="807"/>
                    <a:pt x="391" y="801"/>
                    <a:pt x="309" y="865"/>
                  </a:cubicBezTo>
                  <a:cubicBezTo>
                    <a:pt x="227" y="929"/>
                    <a:pt x="131" y="1041"/>
                    <a:pt x="80" y="1143"/>
                  </a:cubicBezTo>
                  <a:cubicBezTo>
                    <a:pt x="29" y="1245"/>
                    <a:pt x="0" y="1478"/>
                    <a:pt x="3" y="1478"/>
                  </a:cubicBezTo>
                  <a:cubicBezTo>
                    <a:pt x="6" y="1478"/>
                    <a:pt x="46" y="1241"/>
                    <a:pt x="97" y="1143"/>
                  </a:cubicBezTo>
                  <a:cubicBezTo>
                    <a:pt x="148" y="1045"/>
                    <a:pt x="227" y="955"/>
                    <a:pt x="312" y="892"/>
                  </a:cubicBezTo>
                  <a:cubicBezTo>
                    <a:pt x="397" y="829"/>
                    <a:pt x="523" y="822"/>
                    <a:pt x="606" y="766"/>
                  </a:cubicBezTo>
                  <a:cubicBezTo>
                    <a:pt x="689" y="710"/>
                    <a:pt x="776" y="630"/>
                    <a:pt x="813" y="553"/>
                  </a:cubicBezTo>
                  <a:cubicBezTo>
                    <a:pt x="850" y="476"/>
                    <a:pt x="813" y="372"/>
                    <a:pt x="831" y="301"/>
                  </a:cubicBezTo>
                  <a:cubicBezTo>
                    <a:pt x="849" y="230"/>
                    <a:pt x="880" y="166"/>
                    <a:pt x="921" y="124"/>
                  </a:cubicBezTo>
                  <a:cubicBezTo>
                    <a:pt x="962" y="82"/>
                    <a:pt x="1057" y="67"/>
                    <a:pt x="1080" y="46"/>
                  </a:cubicBezTo>
                  <a:cubicBezTo>
                    <a:pt x="1103" y="25"/>
                    <a:pt x="1064" y="10"/>
                    <a:pt x="1060" y="0"/>
                  </a:cubicBezTo>
                  <a:close/>
                </a:path>
              </a:pathLst>
            </a:custGeom>
            <a:grpFill/>
            <a:ln w="63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0" tIns="0" rIns="0" bIns="0" anchor="ctr"/>
            <a:lstStyle/>
            <a:p>
              <a:endParaRPr lang="en-GB"/>
            </a:p>
          </p:txBody>
        </p:sp>
        <p:sp>
          <p:nvSpPr>
            <p:cNvPr id="83" name="Freeform 31"/>
            <p:cNvSpPr>
              <a:spLocks/>
            </p:cNvSpPr>
            <p:nvPr/>
          </p:nvSpPr>
          <p:spPr bwMode="auto">
            <a:xfrm rot="1538250">
              <a:off x="963" y="2075"/>
              <a:ext cx="1103" cy="1478"/>
            </a:xfrm>
            <a:custGeom>
              <a:avLst/>
              <a:gdLst/>
              <a:ahLst/>
              <a:cxnLst>
                <a:cxn ang="0">
                  <a:pos x="1060" y="0"/>
                </a:cxn>
                <a:cxn ang="0">
                  <a:pos x="897" y="94"/>
                </a:cxn>
                <a:cxn ang="0">
                  <a:pos x="794" y="292"/>
                </a:cxn>
                <a:cxn ang="0">
                  <a:pos x="776" y="559"/>
                </a:cxn>
                <a:cxn ang="0">
                  <a:pos x="570" y="756"/>
                </a:cxn>
                <a:cxn ang="0">
                  <a:pos x="309" y="865"/>
                </a:cxn>
                <a:cxn ang="0">
                  <a:pos x="80" y="1143"/>
                </a:cxn>
                <a:cxn ang="0">
                  <a:pos x="3" y="1478"/>
                </a:cxn>
                <a:cxn ang="0">
                  <a:pos x="97" y="1143"/>
                </a:cxn>
                <a:cxn ang="0">
                  <a:pos x="312" y="892"/>
                </a:cxn>
                <a:cxn ang="0">
                  <a:pos x="606" y="766"/>
                </a:cxn>
                <a:cxn ang="0">
                  <a:pos x="813" y="553"/>
                </a:cxn>
                <a:cxn ang="0">
                  <a:pos x="831" y="301"/>
                </a:cxn>
                <a:cxn ang="0">
                  <a:pos x="921" y="124"/>
                </a:cxn>
                <a:cxn ang="0">
                  <a:pos x="1080" y="46"/>
                </a:cxn>
                <a:cxn ang="0">
                  <a:pos x="1060" y="0"/>
                </a:cxn>
              </a:cxnLst>
              <a:rect l="0" t="0" r="r" b="b"/>
              <a:pathLst>
                <a:path w="1103" h="1478">
                  <a:moveTo>
                    <a:pt x="1060" y="0"/>
                  </a:moveTo>
                  <a:cubicBezTo>
                    <a:pt x="1029" y="8"/>
                    <a:pt x="941" y="45"/>
                    <a:pt x="897" y="94"/>
                  </a:cubicBezTo>
                  <a:cubicBezTo>
                    <a:pt x="853" y="143"/>
                    <a:pt x="814" y="215"/>
                    <a:pt x="794" y="292"/>
                  </a:cubicBezTo>
                  <a:cubicBezTo>
                    <a:pt x="774" y="369"/>
                    <a:pt x="813" y="482"/>
                    <a:pt x="776" y="559"/>
                  </a:cubicBezTo>
                  <a:cubicBezTo>
                    <a:pt x="739" y="636"/>
                    <a:pt x="648" y="705"/>
                    <a:pt x="570" y="756"/>
                  </a:cubicBezTo>
                  <a:cubicBezTo>
                    <a:pt x="492" y="807"/>
                    <a:pt x="391" y="801"/>
                    <a:pt x="309" y="865"/>
                  </a:cubicBezTo>
                  <a:cubicBezTo>
                    <a:pt x="227" y="929"/>
                    <a:pt x="131" y="1041"/>
                    <a:pt x="80" y="1143"/>
                  </a:cubicBezTo>
                  <a:cubicBezTo>
                    <a:pt x="29" y="1245"/>
                    <a:pt x="0" y="1478"/>
                    <a:pt x="3" y="1478"/>
                  </a:cubicBezTo>
                  <a:cubicBezTo>
                    <a:pt x="6" y="1478"/>
                    <a:pt x="46" y="1241"/>
                    <a:pt x="97" y="1143"/>
                  </a:cubicBezTo>
                  <a:cubicBezTo>
                    <a:pt x="148" y="1045"/>
                    <a:pt x="227" y="955"/>
                    <a:pt x="312" y="892"/>
                  </a:cubicBezTo>
                  <a:cubicBezTo>
                    <a:pt x="397" y="829"/>
                    <a:pt x="523" y="822"/>
                    <a:pt x="606" y="766"/>
                  </a:cubicBezTo>
                  <a:cubicBezTo>
                    <a:pt x="689" y="710"/>
                    <a:pt x="776" y="630"/>
                    <a:pt x="813" y="553"/>
                  </a:cubicBezTo>
                  <a:cubicBezTo>
                    <a:pt x="850" y="476"/>
                    <a:pt x="813" y="372"/>
                    <a:pt x="831" y="301"/>
                  </a:cubicBezTo>
                  <a:cubicBezTo>
                    <a:pt x="849" y="230"/>
                    <a:pt x="880" y="166"/>
                    <a:pt x="921" y="124"/>
                  </a:cubicBezTo>
                  <a:cubicBezTo>
                    <a:pt x="962" y="82"/>
                    <a:pt x="1057" y="67"/>
                    <a:pt x="1080" y="46"/>
                  </a:cubicBezTo>
                  <a:cubicBezTo>
                    <a:pt x="1103" y="25"/>
                    <a:pt x="1064" y="10"/>
                    <a:pt x="1060" y="0"/>
                  </a:cubicBezTo>
                  <a:close/>
                </a:path>
              </a:pathLst>
            </a:custGeom>
            <a:grpFill/>
            <a:ln w="63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0" tIns="0" rIns="0" bIns="0" anchor="ctr"/>
            <a:lstStyle/>
            <a:p>
              <a:endParaRPr lang="en-GB"/>
            </a:p>
          </p:txBody>
        </p:sp>
        <p:sp>
          <p:nvSpPr>
            <p:cNvPr id="84" name="Freeform 32"/>
            <p:cNvSpPr>
              <a:spLocks/>
            </p:cNvSpPr>
            <p:nvPr/>
          </p:nvSpPr>
          <p:spPr bwMode="auto">
            <a:xfrm rot="4620432" flipH="1">
              <a:off x="826" y="2139"/>
              <a:ext cx="1258" cy="2101"/>
            </a:xfrm>
            <a:custGeom>
              <a:avLst/>
              <a:gdLst/>
              <a:ahLst/>
              <a:cxnLst>
                <a:cxn ang="0">
                  <a:pos x="1060" y="0"/>
                </a:cxn>
                <a:cxn ang="0">
                  <a:pos x="897" y="94"/>
                </a:cxn>
                <a:cxn ang="0">
                  <a:pos x="794" y="292"/>
                </a:cxn>
                <a:cxn ang="0">
                  <a:pos x="776" y="559"/>
                </a:cxn>
                <a:cxn ang="0">
                  <a:pos x="570" y="756"/>
                </a:cxn>
                <a:cxn ang="0">
                  <a:pos x="309" y="865"/>
                </a:cxn>
                <a:cxn ang="0">
                  <a:pos x="80" y="1143"/>
                </a:cxn>
                <a:cxn ang="0">
                  <a:pos x="3" y="1478"/>
                </a:cxn>
                <a:cxn ang="0">
                  <a:pos x="97" y="1143"/>
                </a:cxn>
                <a:cxn ang="0">
                  <a:pos x="312" y="892"/>
                </a:cxn>
                <a:cxn ang="0">
                  <a:pos x="606" y="766"/>
                </a:cxn>
                <a:cxn ang="0">
                  <a:pos x="813" y="553"/>
                </a:cxn>
                <a:cxn ang="0">
                  <a:pos x="831" y="301"/>
                </a:cxn>
                <a:cxn ang="0">
                  <a:pos x="921" y="124"/>
                </a:cxn>
                <a:cxn ang="0">
                  <a:pos x="1080" y="46"/>
                </a:cxn>
                <a:cxn ang="0">
                  <a:pos x="1060" y="0"/>
                </a:cxn>
              </a:cxnLst>
              <a:rect l="0" t="0" r="r" b="b"/>
              <a:pathLst>
                <a:path w="1103" h="1478">
                  <a:moveTo>
                    <a:pt x="1060" y="0"/>
                  </a:moveTo>
                  <a:cubicBezTo>
                    <a:pt x="1029" y="8"/>
                    <a:pt x="941" y="45"/>
                    <a:pt x="897" y="94"/>
                  </a:cubicBezTo>
                  <a:cubicBezTo>
                    <a:pt x="853" y="143"/>
                    <a:pt x="814" y="215"/>
                    <a:pt x="794" y="292"/>
                  </a:cubicBezTo>
                  <a:cubicBezTo>
                    <a:pt x="774" y="369"/>
                    <a:pt x="813" y="482"/>
                    <a:pt x="776" y="559"/>
                  </a:cubicBezTo>
                  <a:cubicBezTo>
                    <a:pt x="739" y="636"/>
                    <a:pt x="648" y="705"/>
                    <a:pt x="570" y="756"/>
                  </a:cubicBezTo>
                  <a:cubicBezTo>
                    <a:pt x="492" y="807"/>
                    <a:pt x="391" y="801"/>
                    <a:pt x="309" y="865"/>
                  </a:cubicBezTo>
                  <a:cubicBezTo>
                    <a:pt x="227" y="929"/>
                    <a:pt x="131" y="1041"/>
                    <a:pt x="80" y="1143"/>
                  </a:cubicBezTo>
                  <a:cubicBezTo>
                    <a:pt x="29" y="1245"/>
                    <a:pt x="0" y="1478"/>
                    <a:pt x="3" y="1478"/>
                  </a:cubicBezTo>
                  <a:cubicBezTo>
                    <a:pt x="6" y="1478"/>
                    <a:pt x="46" y="1241"/>
                    <a:pt x="97" y="1143"/>
                  </a:cubicBezTo>
                  <a:cubicBezTo>
                    <a:pt x="148" y="1045"/>
                    <a:pt x="227" y="955"/>
                    <a:pt x="312" y="892"/>
                  </a:cubicBezTo>
                  <a:cubicBezTo>
                    <a:pt x="397" y="829"/>
                    <a:pt x="523" y="822"/>
                    <a:pt x="606" y="766"/>
                  </a:cubicBezTo>
                  <a:cubicBezTo>
                    <a:pt x="689" y="710"/>
                    <a:pt x="776" y="630"/>
                    <a:pt x="813" y="553"/>
                  </a:cubicBezTo>
                  <a:cubicBezTo>
                    <a:pt x="850" y="476"/>
                    <a:pt x="813" y="372"/>
                    <a:pt x="831" y="301"/>
                  </a:cubicBezTo>
                  <a:cubicBezTo>
                    <a:pt x="849" y="230"/>
                    <a:pt x="880" y="166"/>
                    <a:pt x="921" y="124"/>
                  </a:cubicBezTo>
                  <a:cubicBezTo>
                    <a:pt x="962" y="82"/>
                    <a:pt x="1057" y="67"/>
                    <a:pt x="1080" y="46"/>
                  </a:cubicBezTo>
                  <a:cubicBezTo>
                    <a:pt x="1103" y="25"/>
                    <a:pt x="1064" y="10"/>
                    <a:pt x="1060" y="0"/>
                  </a:cubicBezTo>
                  <a:close/>
                </a:path>
              </a:pathLst>
            </a:custGeom>
            <a:grpFill/>
            <a:ln w="63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0" tIns="0" rIns="0" bIns="0" anchor="ctr"/>
            <a:lstStyle/>
            <a:p>
              <a:endParaRPr lang="en-GB"/>
            </a:p>
          </p:txBody>
        </p:sp>
        <p:grpSp>
          <p:nvGrpSpPr>
            <p:cNvPr id="85" name="Group 33"/>
            <p:cNvGrpSpPr>
              <a:grpSpLocks/>
            </p:cNvGrpSpPr>
            <p:nvPr/>
          </p:nvGrpSpPr>
          <p:grpSpPr bwMode="auto">
            <a:xfrm rot="10505562" flipH="1" flipV="1">
              <a:off x="3539" y="1401"/>
              <a:ext cx="34" cy="36"/>
              <a:chOff x="2416" y="1555"/>
              <a:chExt cx="145" cy="122"/>
            </a:xfrm>
            <a:grpFill/>
          </p:grpSpPr>
          <p:sp>
            <p:nvSpPr>
              <p:cNvPr id="210" name="Oval 34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211" name="Oval 35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86" name="Group 36"/>
            <p:cNvGrpSpPr>
              <a:grpSpLocks/>
            </p:cNvGrpSpPr>
            <p:nvPr/>
          </p:nvGrpSpPr>
          <p:grpSpPr bwMode="auto">
            <a:xfrm rot="10505562" flipH="1" flipV="1">
              <a:off x="3226" y="1358"/>
              <a:ext cx="34" cy="36"/>
              <a:chOff x="2416" y="1555"/>
              <a:chExt cx="145" cy="122"/>
            </a:xfrm>
            <a:grpFill/>
          </p:grpSpPr>
          <p:sp>
            <p:nvSpPr>
              <p:cNvPr id="208" name="Oval 37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209" name="Oval 38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87" name="Group 39"/>
            <p:cNvGrpSpPr>
              <a:grpSpLocks/>
            </p:cNvGrpSpPr>
            <p:nvPr/>
          </p:nvGrpSpPr>
          <p:grpSpPr bwMode="auto">
            <a:xfrm rot="10505562" flipH="1" flipV="1">
              <a:off x="3582" y="1469"/>
              <a:ext cx="34" cy="36"/>
              <a:chOff x="2416" y="1555"/>
              <a:chExt cx="145" cy="122"/>
            </a:xfrm>
            <a:grpFill/>
          </p:grpSpPr>
          <p:sp>
            <p:nvSpPr>
              <p:cNvPr id="206" name="Oval 40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207" name="Oval 41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88" name="Group 42"/>
            <p:cNvGrpSpPr>
              <a:grpSpLocks/>
            </p:cNvGrpSpPr>
            <p:nvPr/>
          </p:nvGrpSpPr>
          <p:grpSpPr bwMode="auto">
            <a:xfrm rot="10505562" flipH="1" flipV="1">
              <a:off x="3261" y="1338"/>
              <a:ext cx="34" cy="36"/>
              <a:chOff x="2416" y="1555"/>
              <a:chExt cx="145" cy="122"/>
            </a:xfrm>
            <a:grpFill/>
          </p:grpSpPr>
          <p:sp>
            <p:nvSpPr>
              <p:cNvPr id="204" name="Oval 43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205" name="Oval 44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89" name="Group 45"/>
            <p:cNvGrpSpPr>
              <a:grpSpLocks/>
            </p:cNvGrpSpPr>
            <p:nvPr/>
          </p:nvGrpSpPr>
          <p:grpSpPr bwMode="auto">
            <a:xfrm rot="10505562" flipH="1" flipV="1">
              <a:off x="3615" y="1501"/>
              <a:ext cx="34" cy="36"/>
              <a:chOff x="2416" y="1555"/>
              <a:chExt cx="145" cy="122"/>
            </a:xfrm>
            <a:grpFill/>
          </p:grpSpPr>
          <p:sp>
            <p:nvSpPr>
              <p:cNvPr id="202" name="Oval 46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203" name="Oval 47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90" name="Group 48"/>
            <p:cNvGrpSpPr>
              <a:grpSpLocks/>
            </p:cNvGrpSpPr>
            <p:nvPr/>
          </p:nvGrpSpPr>
          <p:grpSpPr bwMode="auto">
            <a:xfrm rot="10505562" flipH="1" flipV="1">
              <a:off x="3270" y="1260"/>
              <a:ext cx="34" cy="36"/>
              <a:chOff x="2416" y="1555"/>
              <a:chExt cx="145" cy="122"/>
            </a:xfrm>
            <a:grpFill/>
          </p:grpSpPr>
          <p:sp>
            <p:nvSpPr>
              <p:cNvPr id="200" name="Oval 49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201" name="Oval 50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91" name="Group 51"/>
            <p:cNvGrpSpPr>
              <a:grpSpLocks/>
            </p:cNvGrpSpPr>
            <p:nvPr/>
          </p:nvGrpSpPr>
          <p:grpSpPr bwMode="auto">
            <a:xfrm rot="10505562" flipH="1" flipV="1">
              <a:off x="3539" y="1420"/>
              <a:ext cx="34" cy="36"/>
              <a:chOff x="2416" y="1555"/>
              <a:chExt cx="145" cy="122"/>
            </a:xfrm>
            <a:grpFill/>
          </p:grpSpPr>
          <p:sp>
            <p:nvSpPr>
              <p:cNvPr id="198" name="Oval 52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99" name="Oval 53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92" name="Group 54"/>
            <p:cNvGrpSpPr>
              <a:grpSpLocks/>
            </p:cNvGrpSpPr>
            <p:nvPr/>
          </p:nvGrpSpPr>
          <p:grpSpPr bwMode="auto">
            <a:xfrm rot="10505562" flipH="1" flipV="1">
              <a:off x="3188" y="1369"/>
              <a:ext cx="34" cy="36"/>
              <a:chOff x="2416" y="1555"/>
              <a:chExt cx="145" cy="122"/>
            </a:xfrm>
            <a:grpFill/>
          </p:grpSpPr>
          <p:sp>
            <p:nvSpPr>
              <p:cNvPr id="196" name="Oval 55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97" name="Oval 56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93" name="Group 57"/>
            <p:cNvGrpSpPr>
              <a:grpSpLocks/>
            </p:cNvGrpSpPr>
            <p:nvPr/>
          </p:nvGrpSpPr>
          <p:grpSpPr bwMode="auto">
            <a:xfrm rot="10505562" flipH="1" flipV="1">
              <a:off x="3677" y="1151"/>
              <a:ext cx="34" cy="36"/>
              <a:chOff x="2416" y="1555"/>
              <a:chExt cx="145" cy="122"/>
            </a:xfrm>
            <a:grpFill/>
          </p:grpSpPr>
          <p:sp>
            <p:nvSpPr>
              <p:cNvPr id="194" name="Oval 58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95" name="Oval 59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94" name="Group 60"/>
            <p:cNvGrpSpPr>
              <a:grpSpLocks/>
            </p:cNvGrpSpPr>
            <p:nvPr/>
          </p:nvGrpSpPr>
          <p:grpSpPr bwMode="auto">
            <a:xfrm rot="10505562" flipH="1" flipV="1">
              <a:off x="3561" y="1448"/>
              <a:ext cx="34" cy="36"/>
              <a:chOff x="2416" y="1555"/>
              <a:chExt cx="145" cy="122"/>
            </a:xfrm>
            <a:grpFill/>
          </p:grpSpPr>
          <p:sp>
            <p:nvSpPr>
              <p:cNvPr id="192" name="Oval 61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93" name="Oval 62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95" name="Group 63"/>
            <p:cNvGrpSpPr>
              <a:grpSpLocks/>
            </p:cNvGrpSpPr>
            <p:nvPr/>
          </p:nvGrpSpPr>
          <p:grpSpPr bwMode="auto">
            <a:xfrm rot="10505562" flipH="1" flipV="1">
              <a:off x="3660" y="1184"/>
              <a:ext cx="34" cy="36"/>
              <a:chOff x="2416" y="1555"/>
              <a:chExt cx="145" cy="122"/>
            </a:xfrm>
            <a:grpFill/>
          </p:grpSpPr>
          <p:sp>
            <p:nvSpPr>
              <p:cNvPr id="190" name="Oval 64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91" name="Oval 65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96" name="Group 66"/>
            <p:cNvGrpSpPr>
              <a:grpSpLocks/>
            </p:cNvGrpSpPr>
            <p:nvPr/>
          </p:nvGrpSpPr>
          <p:grpSpPr bwMode="auto">
            <a:xfrm rot="10505562" flipH="1" flipV="1">
              <a:off x="3715" y="1102"/>
              <a:ext cx="34" cy="36"/>
              <a:chOff x="2416" y="1555"/>
              <a:chExt cx="145" cy="122"/>
            </a:xfrm>
            <a:grpFill/>
          </p:grpSpPr>
          <p:sp>
            <p:nvSpPr>
              <p:cNvPr id="188" name="Oval 67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89" name="Oval 68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97" name="Group 69"/>
            <p:cNvGrpSpPr>
              <a:grpSpLocks/>
            </p:cNvGrpSpPr>
            <p:nvPr/>
          </p:nvGrpSpPr>
          <p:grpSpPr bwMode="auto">
            <a:xfrm rot="10505562" flipH="1" flipV="1">
              <a:off x="3280" y="1299"/>
              <a:ext cx="34" cy="36"/>
              <a:chOff x="2416" y="1555"/>
              <a:chExt cx="145" cy="122"/>
            </a:xfrm>
            <a:grpFill/>
          </p:grpSpPr>
          <p:sp>
            <p:nvSpPr>
              <p:cNvPr id="186" name="Oval 70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87" name="Oval 71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98" name="Group 72"/>
            <p:cNvGrpSpPr>
              <a:grpSpLocks/>
            </p:cNvGrpSpPr>
            <p:nvPr/>
          </p:nvGrpSpPr>
          <p:grpSpPr bwMode="auto">
            <a:xfrm rot="10505562" flipH="1" flipV="1">
              <a:off x="4004" y="999"/>
              <a:ext cx="34" cy="36"/>
              <a:chOff x="2416" y="1555"/>
              <a:chExt cx="145" cy="122"/>
            </a:xfrm>
            <a:grpFill/>
          </p:grpSpPr>
          <p:sp>
            <p:nvSpPr>
              <p:cNvPr id="184" name="Oval 73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85" name="Oval 74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99" name="Group 75"/>
            <p:cNvGrpSpPr>
              <a:grpSpLocks/>
            </p:cNvGrpSpPr>
            <p:nvPr/>
          </p:nvGrpSpPr>
          <p:grpSpPr bwMode="auto">
            <a:xfrm rot="10505562" flipH="1" flipV="1">
              <a:off x="4117" y="1284"/>
              <a:ext cx="34" cy="36"/>
              <a:chOff x="2416" y="1555"/>
              <a:chExt cx="145" cy="122"/>
            </a:xfrm>
            <a:grpFill/>
          </p:grpSpPr>
          <p:sp>
            <p:nvSpPr>
              <p:cNvPr id="182" name="Oval 76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83" name="Oval 77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100" name="Group 78"/>
            <p:cNvGrpSpPr>
              <a:grpSpLocks/>
            </p:cNvGrpSpPr>
            <p:nvPr/>
          </p:nvGrpSpPr>
          <p:grpSpPr bwMode="auto">
            <a:xfrm rot="10505562" flipH="1" flipV="1">
              <a:off x="4127" y="941"/>
              <a:ext cx="34" cy="36"/>
              <a:chOff x="2416" y="1555"/>
              <a:chExt cx="145" cy="122"/>
            </a:xfrm>
            <a:grpFill/>
          </p:grpSpPr>
          <p:sp>
            <p:nvSpPr>
              <p:cNvPr id="180" name="Oval 79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81" name="Oval 80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101" name="Group 81"/>
            <p:cNvGrpSpPr>
              <a:grpSpLocks/>
            </p:cNvGrpSpPr>
            <p:nvPr/>
          </p:nvGrpSpPr>
          <p:grpSpPr bwMode="auto">
            <a:xfrm rot="10505562" flipH="1" flipV="1">
              <a:off x="4158" y="1085"/>
              <a:ext cx="34" cy="36"/>
              <a:chOff x="2416" y="1555"/>
              <a:chExt cx="145" cy="122"/>
            </a:xfrm>
            <a:grpFill/>
          </p:grpSpPr>
          <p:sp>
            <p:nvSpPr>
              <p:cNvPr id="178" name="Oval 82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79" name="Oval 83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102" name="Group 84"/>
            <p:cNvGrpSpPr>
              <a:grpSpLocks/>
            </p:cNvGrpSpPr>
            <p:nvPr/>
          </p:nvGrpSpPr>
          <p:grpSpPr bwMode="auto">
            <a:xfrm rot="10505562" flipH="1" flipV="1">
              <a:off x="3935" y="1220"/>
              <a:ext cx="34" cy="36"/>
              <a:chOff x="2416" y="1555"/>
              <a:chExt cx="145" cy="122"/>
            </a:xfrm>
            <a:grpFill/>
          </p:grpSpPr>
          <p:sp>
            <p:nvSpPr>
              <p:cNvPr id="176" name="Oval 85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77" name="Oval 86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103" name="Group 87"/>
            <p:cNvGrpSpPr>
              <a:grpSpLocks/>
            </p:cNvGrpSpPr>
            <p:nvPr/>
          </p:nvGrpSpPr>
          <p:grpSpPr bwMode="auto">
            <a:xfrm rot="10505562" flipH="1" flipV="1">
              <a:off x="3200" y="1218"/>
              <a:ext cx="34" cy="36"/>
              <a:chOff x="2416" y="1555"/>
              <a:chExt cx="145" cy="122"/>
            </a:xfrm>
            <a:grpFill/>
          </p:grpSpPr>
          <p:sp>
            <p:nvSpPr>
              <p:cNvPr id="174" name="Oval 88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75" name="Oval 89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104" name="Group 90"/>
            <p:cNvGrpSpPr>
              <a:grpSpLocks/>
            </p:cNvGrpSpPr>
            <p:nvPr/>
          </p:nvGrpSpPr>
          <p:grpSpPr bwMode="auto">
            <a:xfrm rot="10505562" flipH="1" flipV="1">
              <a:off x="4120" y="1097"/>
              <a:ext cx="34" cy="36"/>
              <a:chOff x="2416" y="1555"/>
              <a:chExt cx="145" cy="122"/>
            </a:xfrm>
            <a:grpFill/>
          </p:grpSpPr>
          <p:sp>
            <p:nvSpPr>
              <p:cNvPr id="172" name="Oval 91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73" name="Oval 92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105" name="Group 93"/>
            <p:cNvGrpSpPr>
              <a:grpSpLocks/>
            </p:cNvGrpSpPr>
            <p:nvPr/>
          </p:nvGrpSpPr>
          <p:grpSpPr bwMode="auto">
            <a:xfrm rot="10505562" flipH="1" flipV="1">
              <a:off x="3463" y="1157"/>
              <a:ext cx="34" cy="36"/>
              <a:chOff x="2416" y="1555"/>
              <a:chExt cx="145" cy="122"/>
            </a:xfrm>
            <a:grpFill/>
          </p:grpSpPr>
          <p:sp>
            <p:nvSpPr>
              <p:cNvPr id="170" name="Oval 94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71" name="Oval 95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106" name="Group 96"/>
            <p:cNvGrpSpPr>
              <a:grpSpLocks/>
            </p:cNvGrpSpPr>
            <p:nvPr/>
          </p:nvGrpSpPr>
          <p:grpSpPr bwMode="auto">
            <a:xfrm rot="10505562" flipH="1" flipV="1">
              <a:off x="3671" y="995"/>
              <a:ext cx="34" cy="36"/>
              <a:chOff x="2416" y="1555"/>
              <a:chExt cx="145" cy="122"/>
            </a:xfrm>
            <a:grpFill/>
          </p:grpSpPr>
          <p:sp>
            <p:nvSpPr>
              <p:cNvPr id="168" name="Oval 97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69" name="Oval 98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107" name="Group 99"/>
            <p:cNvGrpSpPr>
              <a:grpSpLocks/>
            </p:cNvGrpSpPr>
            <p:nvPr/>
          </p:nvGrpSpPr>
          <p:grpSpPr bwMode="auto">
            <a:xfrm rot="10505562" flipH="1" flipV="1">
              <a:off x="3735" y="807"/>
              <a:ext cx="34" cy="36"/>
              <a:chOff x="2416" y="1555"/>
              <a:chExt cx="145" cy="122"/>
            </a:xfrm>
            <a:grpFill/>
          </p:grpSpPr>
          <p:sp>
            <p:nvSpPr>
              <p:cNvPr id="166" name="Oval 100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67" name="Oval 101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108" name="Group 102"/>
            <p:cNvGrpSpPr>
              <a:grpSpLocks/>
            </p:cNvGrpSpPr>
            <p:nvPr/>
          </p:nvGrpSpPr>
          <p:grpSpPr bwMode="auto">
            <a:xfrm rot="10505562" flipH="1" flipV="1">
              <a:off x="3767" y="816"/>
              <a:ext cx="34" cy="36"/>
              <a:chOff x="2416" y="1555"/>
              <a:chExt cx="145" cy="122"/>
            </a:xfrm>
            <a:grpFill/>
          </p:grpSpPr>
          <p:sp>
            <p:nvSpPr>
              <p:cNvPr id="164" name="Oval 103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65" name="Oval 104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109" name="Group 105"/>
            <p:cNvGrpSpPr>
              <a:grpSpLocks/>
            </p:cNvGrpSpPr>
            <p:nvPr/>
          </p:nvGrpSpPr>
          <p:grpSpPr bwMode="auto">
            <a:xfrm rot="10505562" flipH="1" flipV="1">
              <a:off x="3695" y="799"/>
              <a:ext cx="34" cy="36"/>
              <a:chOff x="2416" y="1555"/>
              <a:chExt cx="145" cy="122"/>
            </a:xfrm>
            <a:grpFill/>
          </p:grpSpPr>
          <p:sp>
            <p:nvSpPr>
              <p:cNvPr id="162" name="Oval 106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63" name="Oval 107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110" name="Group 109"/>
            <p:cNvGrpSpPr>
              <a:grpSpLocks/>
            </p:cNvGrpSpPr>
            <p:nvPr/>
          </p:nvGrpSpPr>
          <p:grpSpPr bwMode="auto">
            <a:xfrm rot="10505562" flipH="1" flipV="1">
              <a:off x="3375" y="1695"/>
              <a:ext cx="34" cy="36"/>
              <a:chOff x="2416" y="1555"/>
              <a:chExt cx="145" cy="122"/>
            </a:xfrm>
            <a:grpFill/>
          </p:grpSpPr>
          <p:sp>
            <p:nvSpPr>
              <p:cNvPr id="160" name="Oval 109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61" name="Oval 110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111" name="Group 111"/>
            <p:cNvGrpSpPr>
              <a:grpSpLocks/>
            </p:cNvGrpSpPr>
            <p:nvPr/>
          </p:nvGrpSpPr>
          <p:grpSpPr bwMode="auto">
            <a:xfrm rot="10505562" flipH="1" flipV="1">
              <a:off x="3430" y="1635"/>
              <a:ext cx="34" cy="36"/>
              <a:chOff x="2416" y="1555"/>
              <a:chExt cx="145" cy="122"/>
            </a:xfrm>
            <a:grpFill/>
          </p:grpSpPr>
          <p:sp>
            <p:nvSpPr>
              <p:cNvPr id="158" name="Oval 112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59" name="Oval 113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112" name="Group 114"/>
            <p:cNvGrpSpPr>
              <a:grpSpLocks/>
            </p:cNvGrpSpPr>
            <p:nvPr/>
          </p:nvGrpSpPr>
          <p:grpSpPr bwMode="auto">
            <a:xfrm rot="10505562" flipH="1" flipV="1">
              <a:off x="2920" y="1764"/>
              <a:ext cx="34" cy="36"/>
              <a:chOff x="2416" y="1555"/>
              <a:chExt cx="145" cy="122"/>
            </a:xfrm>
            <a:grpFill/>
          </p:grpSpPr>
          <p:sp>
            <p:nvSpPr>
              <p:cNvPr id="156" name="Oval 115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57" name="Oval 116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113" name="Group 117"/>
            <p:cNvGrpSpPr>
              <a:grpSpLocks/>
            </p:cNvGrpSpPr>
            <p:nvPr/>
          </p:nvGrpSpPr>
          <p:grpSpPr bwMode="auto">
            <a:xfrm rot="10505562" flipH="1" flipV="1">
              <a:off x="3468" y="1626"/>
              <a:ext cx="34" cy="36"/>
              <a:chOff x="2416" y="1555"/>
              <a:chExt cx="145" cy="122"/>
            </a:xfrm>
            <a:grpFill/>
          </p:grpSpPr>
          <p:sp>
            <p:nvSpPr>
              <p:cNvPr id="154" name="Oval 118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55" name="Oval 119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114" name="Group 120"/>
            <p:cNvGrpSpPr>
              <a:grpSpLocks/>
            </p:cNvGrpSpPr>
            <p:nvPr/>
          </p:nvGrpSpPr>
          <p:grpSpPr bwMode="auto">
            <a:xfrm rot="10505562" flipH="1" flipV="1">
              <a:off x="3439" y="1525"/>
              <a:ext cx="34" cy="36"/>
              <a:chOff x="2416" y="1555"/>
              <a:chExt cx="145" cy="122"/>
            </a:xfrm>
            <a:grpFill/>
          </p:grpSpPr>
          <p:sp>
            <p:nvSpPr>
              <p:cNvPr id="152" name="Oval 121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53" name="Oval 122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115" name="Group 123"/>
            <p:cNvGrpSpPr>
              <a:grpSpLocks/>
            </p:cNvGrpSpPr>
            <p:nvPr/>
          </p:nvGrpSpPr>
          <p:grpSpPr bwMode="auto">
            <a:xfrm rot="10505562" flipH="1" flipV="1">
              <a:off x="3359" y="1709"/>
              <a:ext cx="34" cy="36"/>
              <a:chOff x="2416" y="1555"/>
              <a:chExt cx="145" cy="122"/>
            </a:xfrm>
            <a:grpFill/>
          </p:grpSpPr>
          <p:sp>
            <p:nvSpPr>
              <p:cNvPr id="150" name="Oval 124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51" name="Oval 125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116" name="Group 126"/>
            <p:cNvGrpSpPr>
              <a:grpSpLocks/>
            </p:cNvGrpSpPr>
            <p:nvPr/>
          </p:nvGrpSpPr>
          <p:grpSpPr bwMode="auto">
            <a:xfrm rot="10505562" flipH="1" flipV="1">
              <a:off x="3342" y="1742"/>
              <a:ext cx="34" cy="36"/>
              <a:chOff x="2416" y="1555"/>
              <a:chExt cx="145" cy="122"/>
            </a:xfrm>
            <a:grpFill/>
          </p:grpSpPr>
          <p:sp>
            <p:nvSpPr>
              <p:cNvPr id="148" name="Oval 127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49" name="Oval 128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117" name="Group 129"/>
            <p:cNvGrpSpPr>
              <a:grpSpLocks/>
            </p:cNvGrpSpPr>
            <p:nvPr/>
          </p:nvGrpSpPr>
          <p:grpSpPr bwMode="auto">
            <a:xfrm rot="10505562" flipH="1" flipV="1">
              <a:off x="3397" y="1660"/>
              <a:ext cx="34" cy="36"/>
              <a:chOff x="2416" y="1555"/>
              <a:chExt cx="145" cy="122"/>
            </a:xfrm>
            <a:grpFill/>
          </p:grpSpPr>
          <p:sp>
            <p:nvSpPr>
              <p:cNvPr id="146" name="Oval 130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47" name="Oval 131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118" name="Group 132"/>
            <p:cNvGrpSpPr>
              <a:grpSpLocks/>
            </p:cNvGrpSpPr>
            <p:nvPr/>
          </p:nvGrpSpPr>
          <p:grpSpPr bwMode="auto">
            <a:xfrm rot="10505562" flipH="1" flipV="1">
              <a:off x="3471" y="1585"/>
              <a:ext cx="34" cy="36"/>
              <a:chOff x="2416" y="1555"/>
              <a:chExt cx="145" cy="122"/>
            </a:xfrm>
            <a:grpFill/>
          </p:grpSpPr>
          <p:sp>
            <p:nvSpPr>
              <p:cNvPr id="144" name="Oval 133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45" name="Oval 134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119" name="Group 135"/>
            <p:cNvGrpSpPr>
              <a:grpSpLocks/>
            </p:cNvGrpSpPr>
            <p:nvPr/>
          </p:nvGrpSpPr>
          <p:grpSpPr bwMode="auto">
            <a:xfrm rot="10505562" flipH="1" flipV="1">
              <a:off x="3457" y="1553"/>
              <a:ext cx="34" cy="36"/>
              <a:chOff x="2416" y="1555"/>
              <a:chExt cx="145" cy="122"/>
            </a:xfrm>
            <a:grpFill/>
          </p:grpSpPr>
          <p:sp>
            <p:nvSpPr>
              <p:cNvPr id="142" name="Oval 136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43" name="Oval 137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120" name="Group 138"/>
            <p:cNvGrpSpPr>
              <a:grpSpLocks/>
            </p:cNvGrpSpPr>
            <p:nvPr/>
          </p:nvGrpSpPr>
          <p:grpSpPr bwMode="auto">
            <a:xfrm rot="10505562" flipH="1" flipV="1">
              <a:off x="3417" y="1365"/>
              <a:ext cx="34" cy="36"/>
              <a:chOff x="2416" y="1555"/>
              <a:chExt cx="145" cy="122"/>
            </a:xfrm>
            <a:grpFill/>
          </p:grpSpPr>
          <p:sp>
            <p:nvSpPr>
              <p:cNvPr id="140" name="Oval 139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41" name="Oval 140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121" name="Group 141"/>
            <p:cNvGrpSpPr>
              <a:grpSpLocks/>
            </p:cNvGrpSpPr>
            <p:nvPr/>
          </p:nvGrpSpPr>
          <p:grpSpPr bwMode="auto">
            <a:xfrm rot="10505562" flipH="1" flipV="1">
              <a:off x="3449" y="1374"/>
              <a:ext cx="34" cy="36"/>
              <a:chOff x="2416" y="1555"/>
              <a:chExt cx="145" cy="122"/>
            </a:xfrm>
            <a:grpFill/>
          </p:grpSpPr>
          <p:sp>
            <p:nvSpPr>
              <p:cNvPr id="138" name="Oval 142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39" name="Oval 143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grpSp>
          <p:nvGrpSpPr>
            <p:cNvPr id="122" name="Group 144"/>
            <p:cNvGrpSpPr>
              <a:grpSpLocks/>
            </p:cNvGrpSpPr>
            <p:nvPr/>
          </p:nvGrpSpPr>
          <p:grpSpPr bwMode="auto">
            <a:xfrm rot="10505562" flipH="1" flipV="1">
              <a:off x="3377" y="1357"/>
              <a:ext cx="34" cy="36"/>
              <a:chOff x="2416" y="1555"/>
              <a:chExt cx="145" cy="122"/>
            </a:xfrm>
            <a:grpFill/>
          </p:grpSpPr>
          <p:sp>
            <p:nvSpPr>
              <p:cNvPr id="136" name="Oval 145"/>
              <p:cNvSpPr>
                <a:spLocks noChangeArrowheads="1"/>
              </p:cNvSpPr>
              <p:nvPr/>
            </p:nvSpPr>
            <p:spPr bwMode="auto">
              <a:xfrm>
                <a:off x="2416" y="1555"/>
                <a:ext cx="145" cy="95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37" name="Oval 146"/>
              <p:cNvSpPr>
                <a:spLocks noChangeArrowheads="1"/>
              </p:cNvSpPr>
              <p:nvPr/>
            </p:nvSpPr>
            <p:spPr bwMode="auto">
              <a:xfrm>
                <a:off x="2435" y="1616"/>
                <a:ext cx="102" cy="61"/>
              </a:xfrm>
              <a:prstGeom prst="ellipse">
                <a:avLst/>
              </a:pr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sp>
          <p:nvSpPr>
            <p:cNvPr id="123" name="Freeform 148"/>
            <p:cNvSpPr>
              <a:spLocks/>
            </p:cNvSpPr>
            <p:nvPr/>
          </p:nvSpPr>
          <p:spPr bwMode="auto">
            <a:xfrm>
              <a:off x="2275" y="1361"/>
              <a:ext cx="1397" cy="1219"/>
            </a:xfrm>
            <a:custGeom>
              <a:avLst/>
              <a:gdLst/>
              <a:ahLst/>
              <a:cxnLst>
                <a:cxn ang="0">
                  <a:pos x="191" y="1035"/>
                </a:cxn>
                <a:cxn ang="0">
                  <a:pos x="143" y="915"/>
                </a:cxn>
                <a:cxn ang="0">
                  <a:pos x="278" y="750"/>
                </a:cxn>
                <a:cxn ang="0">
                  <a:pos x="512" y="669"/>
                </a:cxn>
                <a:cxn ang="0">
                  <a:pos x="632" y="420"/>
                </a:cxn>
                <a:cxn ang="0">
                  <a:pos x="773" y="180"/>
                </a:cxn>
                <a:cxn ang="0">
                  <a:pos x="908" y="144"/>
                </a:cxn>
                <a:cxn ang="0">
                  <a:pos x="815" y="381"/>
                </a:cxn>
                <a:cxn ang="0">
                  <a:pos x="536" y="483"/>
                </a:cxn>
                <a:cxn ang="0">
                  <a:pos x="443" y="744"/>
                </a:cxn>
                <a:cxn ang="0">
                  <a:pos x="311" y="921"/>
                </a:cxn>
                <a:cxn ang="0">
                  <a:pos x="113" y="819"/>
                </a:cxn>
                <a:cxn ang="0">
                  <a:pos x="332" y="633"/>
                </a:cxn>
                <a:cxn ang="0">
                  <a:pos x="680" y="621"/>
                </a:cxn>
                <a:cxn ang="0">
                  <a:pos x="857" y="486"/>
                </a:cxn>
                <a:cxn ang="0">
                  <a:pos x="890" y="288"/>
                </a:cxn>
                <a:cxn ang="0">
                  <a:pos x="1007" y="396"/>
                </a:cxn>
                <a:cxn ang="0">
                  <a:pos x="674" y="534"/>
                </a:cxn>
                <a:cxn ang="0">
                  <a:pos x="308" y="549"/>
                </a:cxn>
                <a:cxn ang="0">
                  <a:pos x="293" y="960"/>
                </a:cxn>
                <a:cxn ang="0">
                  <a:pos x="293" y="1155"/>
                </a:cxn>
                <a:cxn ang="0">
                  <a:pos x="410" y="993"/>
                </a:cxn>
                <a:cxn ang="0">
                  <a:pos x="335" y="762"/>
                </a:cxn>
                <a:cxn ang="0">
                  <a:pos x="539" y="819"/>
                </a:cxn>
                <a:cxn ang="0">
                  <a:pos x="242" y="1056"/>
                </a:cxn>
                <a:cxn ang="0">
                  <a:pos x="584" y="963"/>
                </a:cxn>
                <a:cxn ang="0">
                  <a:pos x="728" y="756"/>
                </a:cxn>
                <a:cxn ang="0">
                  <a:pos x="905" y="471"/>
                </a:cxn>
                <a:cxn ang="0">
                  <a:pos x="1085" y="597"/>
                </a:cxn>
                <a:cxn ang="0">
                  <a:pos x="626" y="702"/>
                </a:cxn>
                <a:cxn ang="0">
                  <a:pos x="929" y="792"/>
                </a:cxn>
                <a:cxn ang="0">
                  <a:pos x="590" y="867"/>
                </a:cxn>
                <a:cxn ang="0">
                  <a:pos x="68" y="837"/>
                </a:cxn>
                <a:cxn ang="0">
                  <a:pos x="179" y="648"/>
                </a:cxn>
                <a:cxn ang="0">
                  <a:pos x="473" y="537"/>
                </a:cxn>
                <a:cxn ang="0">
                  <a:pos x="650" y="291"/>
                </a:cxn>
                <a:cxn ang="0">
                  <a:pos x="1313" y="114"/>
                </a:cxn>
                <a:cxn ang="0">
                  <a:pos x="1157" y="42"/>
                </a:cxn>
                <a:cxn ang="0">
                  <a:pos x="1022" y="366"/>
                </a:cxn>
                <a:cxn ang="0">
                  <a:pos x="938" y="603"/>
                </a:cxn>
                <a:cxn ang="0">
                  <a:pos x="542" y="747"/>
                </a:cxn>
                <a:cxn ang="0">
                  <a:pos x="425" y="1173"/>
                </a:cxn>
                <a:cxn ang="0">
                  <a:pos x="179" y="1020"/>
                </a:cxn>
              </a:cxnLst>
              <a:rect l="0" t="0" r="r" b="b"/>
              <a:pathLst>
                <a:path w="1397" h="1219">
                  <a:moveTo>
                    <a:pt x="191" y="1035"/>
                  </a:moveTo>
                  <a:cubicBezTo>
                    <a:pt x="160" y="998"/>
                    <a:pt x="129" y="962"/>
                    <a:pt x="143" y="915"/>
                  </a:cubicBezTo>
                  <a:cubicBezTo>
                    <a:pt x="157" y="868"/>
                    <a:pt x="217" y="791"/>
                    <a:pt x="278" y="750"/>
                  </a:cubicBezTo>
                  <a:cubicBezTo>
                    <a:pt x="339" y="709"/>
                    <a:pt x="453" y="724"/>
                    <a:pt x="512" y="669"/>
                  </a:cubicBezTo>
                  <a:cubicBezTo>
                    <a:pt x="571" y="614"/>
                    <a:pt x="589" y="501"/>
                    <a:pt x="632" y="420"/>
                  </a:cubicBezTo>
                  <a:cubicBezTo>
                    <a:pt x="675" y="339"/>
                    <a:pt x="727" y="226"/>
                    <a:pt x="773" y="180"/>
                  </a:cubicBezTo>
                  <a:cubicBezTo>
                    <a:pt x="819" y="134"/>
                    <a:pt x="901" y="111"/>
                    <a:pt x="908" y="144"/>
                  </a:cubicBezTo>
                  <a:cubicBezTo>
                    <a:pt x="915" y="177"/>
                    <a:pt x="877" y="325"/>
                    <a:pt x="815" y="381"/>
                  </a:cubicBezTo>
                  <a:cubicBezTo>
                    <a:pt x="753" y="437"/>
                    <a:pt x="598" y="423"/>
                    <a:pt x="536" y="483"/>
                  </a:cubicBezTo>
                  <a:cubicBezTo>
                    <a:pt x="474" y="543"/>
                    <a:pt x="480" y="671"/>
                    <a:pt x="443" y="744"/>
                  </a:cubicBezTo>
                  <a:cubicBezTo>
                    <a:pt x="406" y="817"/>
                    <a:pt x="366" y="908"/>
                    <a:pt x="311" y="921"/>
                  </a:cubicBezTo>
                  <a:cubicBezTo>
                    <a:pt x="256" y="934"/>
                    <a:pt x="110" y="867"/>
                    <a:pt x="113" y="819"/>
                  </a:cubicBezTo>
                  <a:cubicBezTo>
                    <a:pt x="116" y="771"/>
                    <a:pt x="238" y="666"/>
                    <a:pt x="332" y="633"/>
                  </a:cubicBezTo>
                  <a:cubicBezTo>
                    <a:pt x="426" y="600"/>
                    <a:pt x="592" y="646"/>
                    <a:pt x="680" y="621"/>
                  </a:cubicBezTo>
                  <a:cubicBezTo>
                    <a:pt x="768" y="596"/>
                    <a:pt x="822" y="541"/>
                    <a:pt x="857" y="486"/>
                  </a:cubicBezTo>
                  <a:cubicBezTo>
                    <a:pt x="892" y="431"/>
                    <a:pt x="865" y="303"/>
                    <a:pt x="890" y="288"/>
                  </a:cubicBezTo>
                  <a:cubicBezTo>
                    <a:pt x="915" y="273"/>
                    <a:pt x="1043" y="355"/>
                    <a:pt x="1007" y="396"/>
                  </a:cubicBezTo>
                  <a:cubicBezTo>
                    <a:pt x="971" y="437"/>
                    <a:pt x="790" y="509"/>
                    <a:pt x="674" y="534"/>
                  </a:cubicBezTo>
                  <a:cubicBezTo>
                    <a:pt x="558" y="559"/>
                    <a:pt x="372" y="478"/>
                    <a:pt x="308" y="549"/>
                  </a:cubicBezTo>
                  <a:cubicBezTo>
                    <a:pt x="244" y="620"/>
                    <a:pt x="296" y="859"/>
                    <a:pt x="293" y="960"/>
                  </a:cubicBezTo>
                  <a:cubicBezTo>
                    <a:pt x="290" y="1061"/>
                    <a:pt x="274" y="1150"/>
                    <a:pt x="293" y="1155"/>
                  </a:cubicBezTo>
                  <a:cubicBezTo>
                    <a:pt x="312" y="1160"/>
                    <a:pt x="403" y="1058"/>
                    <a:pt x="410" y="993"/>
                  </a:cubicBezTo>
                  <a:cubicBezTo>
                    <a:pt x="417" y="928"/>
                    <a:pt x="314" y="791"/>
                    <a:pt x="335" y="762"/>
                  </a:cubicBezTo>
                  <a:cubicBezTo>
                    <a:pt x="356" y="733"/>
                    <a:pt x="554" y="770"/>
                    <a:pt x="539" y="819"/>
                  </a:cubicBezTo>
                  <a:cubicBezTo>
                    <a:pt x="524" y="868"/>
                    <a:pt x="235" y="1032"/>
                    <a:pt x="242" y="1056"/>
                  </a:cubicBezTo>
                  <a:cubicBezTo>
                    <a:pt x="249" y="1080"/>
                    <a:pt x="503" y="1013"/>
                    <a:pt x="584" y="963"/>
                  </a:cubicBezTo>
                  <a:cubicBezTo>
                    <a:pt x="665" y="913"/>
                    <a:pt x="674" y="838"/>
                    <a:pt x="728" y="756"/>
                  </a:cubicBezTo>
                  <a:cubicBezTo>
                    <a:pt x="782" y="674"/>
                    <a:pt x="846" y="497"/>
                    <a:pt x="905" y="471"/>
                  </a:cubicBezTo>
                  <a:cubicBezTo>
                    <a:pt x="964" y="445"/>
                    <a:pt x="1131" y="559"/>
                    <a:pt x="1085" y="597"/>
                  </a:cubicBezTo>
                  <a:cubicBezTo>
                    <a:pt x="1039" y="635"/>
                    <a:pt x="652" y="669"/>
                    <a:pt x="626" y="702"/>
                  </a:cubicBezTo>
                  <a:cubicBezTo>
                    <a:pt x="600" y="735"/>
                    <a:pt x="935" y="765"/>
                    <a:pt x="929" y="792"/>
                  </a:cubicBezTo>
                  <a:cubicBezTo>
                    <a:pt x="923" y="819"/>
                    <a:pt x="733" y="860"/>
                    <a:pt x="590" y="867"/>
                  </a:cubicBezTo>
                  <a:cubicBezTo>
                    <a:pt x="447" y="874"/>
                    <a:pt x="136" y="873"/>
                    <a:pt x="68" y="837"/>
                  </a:cubicBezTo>
                  <a:cubicBezTo>
                    <a:pt x="0" y="801"/>
                    <a:pt x="112" y="698"/>
                    <a:pt x="179" y="648"/>
                  </a:cubicBezTo>
                  <a:cubicBezTo>
                    <a:pt x="246" y="598"/>
                    <a:pt x="395" y="596"/>
                    <a:pt x="473" y="537"/>
                  </a:cubicBezTo>
                  <a:cubicBezTo>
                    <a:pt x="551" y="478"/>
                    <a:pt x="510" y="361"/>
                    <a:pt x="650" y="291"/>
                  </a:cubicBezTo>
                  <a:cubicBezTo>
                    <a:pt x="790" y="221"/>
                    <a:pt x="1229" y="155"/>
                    <a:pt x="1313" y="114"/>
                  </a:cubicBezTo>
                  <a:cubicBezTo>
                    <a:pt x="1397" y="73"/>
                    <a:pt x="1205" y="0"/>
                    <a:pt x="1157" y="42"/>
                  </a:cubicBezTo>
                  <a:cubicBezTo>
                    <a:pt x="1109" y="84"/>
                    <a:pt x="1059" y="272"/>
                    <a:pt x="1022" y="366"/>
                  </a:cubicBezTo>
                  <a:cubicBezTo>
                    <a:pt x="985" y="460"/>
                    <a:pt x="1018" y="540"/>
                    <a:pt x="938" y="603"/>
                  </a:cubicBezTo>
                  <a:cubicBezTo>
                    <a:pt x="858" y="666"/>
                    <a:pt x="627" y="652"/>
                    <a:pt x="542" y="747"/>
                  </a:cubicBezTo>
                  <a:cubicBezTo>
                    <a:pt x="457" y="842"/>
                    <a:pt x="486" y="1127"/>
                    <a:pt x="425" y="1173"/>
                  </a:cubicBezTo>
                  <a:cubicBezTo>
                    <a:pt x="364" y="1219"/>
                    <a:pt x="220" y="1045"/>
                    <a:pt x="179" y="1020"/>
                  </a:cubicBezTo>
                </a:path>
              </a:pathLst>
            </a:custGeom>
            <a:grpFill/>
            <a:ln w="6350" cap="rnd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wrap="none" lIns="0" tIns="0" rIns="0" bIns="0" anchor="ctr"/>
            <a:lstStyle/>
            <a:p>
              <a:endParaRPr lang="en-GB"/>
            </a:p>
          </p:txBody>
        </p:sp>
        <p:sp>
          <p:nvSpPr>
            <p:cNvPr id="124" name="AutoShape 149"/>
            <p:cNvSpPr>
              <a:spLocks noChangeArrowheads="1"/>
            </p:cNvSpPr>
            <p:nvPr/>
          </p:nvSpPr>
          <p:spPr bwMode="auto">
            <a:xfrm rot="2700000">
              <a:off x="4168" y="223"/>
              <a:ext cx="27" cy="465"/>
            </a:xfrm>
            <a:prstGeom prst="triangle">
              <a:avLst>
                <a:gd name="adj" fmla="val 100000"/>
              </a:avLst>
            </a:prstGeom>
            <a:grp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en-GB"/>
            </a:p>
          </p:txBody>
        </p:sp>
        <p:sp>
          <p:nvSpPr>
            <p:cNvPr id="125" name="AutoShape 150"/>
            <p:cNvSpPr>
              <a:spLocks noChangeArrowheads="1"/>
            </p:cNvSpPr>
            <p:nvPr/>
          </p:nvSpPr>
          <p:spPr bwMode="auto">
            <a:xfrm rot="3000000">
              <a:off x="4337" y="437"/>
              <a:ext cx="27" cy="465"/>
            </a:xfrm>
            <a:prstGeom prst="triangle">
              <a:avLst>
                <a:gd name="adj" fmla="val 100000"/>
              </a:avLst>
            </a:prstGeom>
            <a:grp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en-GB"/>
            </a:p>
          </p:txBody>
        </p:sp>
        <p:sp>
          <p:nvSpPr>
            <p:cNvPr id="126" name="AutoShape 151"/>
            <p:cNvSpPr>
              <a:spLocks noChangeArrowheads="1"/>
            </p:cNvSpPr>
            <p:nvPr/>
          </p:nvSpPr>
          <p:spPr bwMode="auto">
            <a:xfrm rot="2880000">
              <a:off x="4434" y="752"/>
              <a:ext cx="27" cy="300"/>
            </a:xfrm>
            <a:prstGeom prst="triangle">
              <a:avLst>
                <a:gd name="adj" fmla="val 100000"/>
              </a:avLst>
            </a:prstGeom>
            <a:grp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en-GB"/>
            </a:p>
          </p:txBody>
        </p:sp>
        <p:sp>
          <p:nvSpPr>
            <p:cNvPr id="127" name="AutoShape 152"/>
            <p:cNvSpPr>
              <a:spLocks noChangeArrowheads="1"/>
            </p:cNvSpPr>
            <p:nvPr/>
          </p:nvSpPr>
          <p:spPr bwMode="auto">
            <a:xfrm rot="8280000">
              <a:off x="4357" y="1291"/>
              <a:ext cx="27" cy="349"/>
            </a:xfrm>
            <a:prstGeom prst="triangle">
              <a:avLst>
                <a:gd name="adj" fmla="val 100000"/>
              </a:avLst>
            </a:prstGeom>
            <a:grp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en-GB"/>
            </a:p>
          </p:txBody>
        </p:sp>
        <p:sp>
          <p:nvSpPr>
            <p:cNvPr id="128" name="AutoShape 153"/>
            <p:cNvSpPr>
              <a:spLocks noChangeArrowheads="1"/>
            </p:cNvSpPr>
            <p:nvPr/>
          </p:nvSpPr>
          <p:spPr bwMode="auto">
            <a:xfrm rot="8100000">
              <a:off x="4043" y="1542"/>
              <a:ext cx="33" cy="300"/>
            </a:xfrm>
            <a:prstGeom prst="triangle">
              <a:avLst>
                <a:gd name="adj" fmla="val 100000"/>
              </a:avLst>
            </a:prstGeom>
            <a:grp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en-GB"/>
            </a:p>
          </p:txBody>
        </p:sp>
        <p:sp>
          <p:nvSpPr>
            <p:cNvPr id="129" name="AutoShape 154"/>
            <p:cNvSpPr>
              <a:spLocks noChangeArrowheads="1"/>
            </p:cNvSpPr>
            <p:nvPr/>
          </p:nvSpPr>
          <p:spPr bwMode="auto">
            <a:xfrm rot="18900000">
              <a:off x="3520" y="458"/>
              <a:ext cx="33" cy="300"/>
            </a:xfrm>
            <a:prstGeom prst="triangle">
              <a:avLst>
                <a:gd name="adj" fmla="val 100000"/>
              </a:avLst>
            </a:prstGeom>
            <a:grp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en-GB"/>
            </a:p>
          </p:txBody>
        </p:sp>
        <p:sp>
          <p:nvSpPr>
            <p:cNvPr id="130" name="AutoShape 155"/>
            <p:cNvSpPr>
              <a:spLocks noChangeArrowheads="1"/>
            </p:cNvSpPr>
            <p:nvPr/>
          </p:nvSpPr>
          <p:spPr bwMode="auto">
            <a:xfrm rot="18900000">
              <a:off x="2789" y="1075"/>
              <a:ext cx="33" cy="300"/>
            </a:xfrm>
            <a:prstGeom prst="triangle">
              <a:avLst>
                <a:gd name="adj" fmla="val 100000"/>
              </a:avLst>
            </a:prstGeom>
            <a:grp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en-GB"/>
            </a:p>
          </p:txBody>
        </p:sp>
        <p:sp>
          <p:nvSpPr>
            <p:cNvPr id="131" name="AutoShape 156"/>
            <p:cNvSpPr>
              <a:spLocks noChangeArrowheads="1"/>
            </p:cNvSpPr>
            <p:nvPr/>
          </p:nvSpPr>
          <p:spPr bwMode="auto">
            <a:xfrm rot="8400000">
              <a:off x="3742" y="1792"/>
              <a:ext cx="33" cy="300"/>
            </a:xfrm>
            <a:prstGeom prst="triangle">
              <a:avLst>
                <a:gd name="adj" fmla="val 100000"/>
              </a:avLst>
            </a:prstGeom>
            <a:grp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en-GB"/>
            </a:p>
          </p:txBody>
        </p:sp>
        <p:sp>
          <p:nvSpPr>
            <p:cNvPr id="132" name="AutoShape 157"/>
            <p:cNvSpPr>
              <a:spLocks noChangeArrowheads="1"/>
            </p:cNvSpPr>
            <p:nvPr/>
          </p:nvSpPr>
          <p:spPr bwMode="auto">
            <a:xfrm rot="8100000">
              <a:off x="3583" y="1934"/>
              <a:ext cx="27" cy="349"/>
            </a:xfrm>
            <a:prstGeom prst="triangle">
              <a:avLst>
                <a:gd name="adj" fmla="val 100000"/>
              </a:avLst>
            </a:prstGeom>
            <a:grp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en-GB"/>
            </a:p>
          </p:txBody>
        </p:sp>
        <p:sp>
          <p:nvSpPr>
            <p:cNvPr id="133" name="AutoShape 158"/>
            <p:cNvSpPr>
              <a:spLocks noChangeArrowheads="1"/>
            </p:cNvSpPr>
            <p:nvPr/>
          </p:nvSpPr>
          <p:spPr bwMode="auto">
            <a:xfrm rot="8100000">
              <a:off x="2968" y="2444"/>
              <a:ext cx="33" cy="300"/>
            </a:xfrm>
            <a:prstGeom prst="triangle">
              <a:avLst>
                <a:gd name="adj" fmla="val 100000"/>
              </a:avLst>
            </a:prstGeom>
            <a:grp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en-GB"/>
            </a:p>
          </p:txBody>
        </p:sp>
        <p:sp>
          <p:nvSpPr>
            <p:cNvPr id="134" name="AutoShape 159"/>
            <p:cNvSpPr>
              <a:spLocks noChangeArrowheads="1"/>
            </p:cNvSpPr>
            <p:nvPr/>
          </p:nvSpPr>
          <p:spPr bwMode="auto">
            <a:xfrm rot="18780000">
              <a:off x="2377" y="1418"/>
              <a:ext cx="33" cy="300"/>
            </a:xfrm>
            <a:prstGeom prst="triangle">
              <a:avLst>
                <a:gd name="adj" fmla="val 100000"/>
              </a:avLst>
            </a:prstGeom>
            <a:grp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en-GB"/>
            </a:p>
          </p:txBody>
        </p:sp>
        <p:sp>
          <p:nvSpPr>
            <p:cNvPr id="135" name="AutoShape 160"/>
            <p:cNvSpPr>
              <a:spLocks noChangeArrowheads="1"/>
            </p:cNvSpPr>
            <p:nvPr/>
          </p:nvSpPr>
          <p:spPr bwMode="auto">
            <a:xfrm rot="18300000">
              <a:off x="3123" y="572"/>
              <a:ext cx="27" cy="501"/>
            </a:xfrm>
            <a:prstGeom prst="triangle">
              <a:avLst>
                <a:gd name="adj" fmla="val 100000"/>
              </a:avLst>
            </a:prstGeom>
            <a:grp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en-GB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5870" y="6363577"/>
            <a:ext cx="91907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" dirty="0"/>
              <a:t>Molecular images from RCSB PDB: CRISPR 4U7U (Zhao </a:t>
            </a:r>
            <a:r>
              <a:rPr lang="en-GB" sz="500" i="1" dirty="0"/>
              <a:t>et al</a:t>
            </a:r>
            <a:r>
              <a:rPr lang="en-GB" sz="500" dirty="0" smtClean="0"/>
              <a:t>. </a:t>
            </a:r>
            <a:r>
              <a:rPr lang="en-GB" sz="500" dirty="0"/>
              <a:t>2014);  </a:t>
            </a:r>
            <a:r>
              <a:rPr lang="en-GB" sz="500" dirty="0" smtClean="0"/>
              <a:t>EF-</a:t>
            </a:r>
            <a:r>
              <a:rPr lang="en-GB" sz="500" dirty="0" err="1" smtClean="0"/>
              <a:t>Tu</a:t>
            </a:r>
            <a:r>
              <a:rPr lang="en-GB" sz="500" dirty="0" smtClean="0"/>
              <a:t>/</a:t>
            </a:r>
            <a:r>
              <a:rPr lang="en-GB" sz="500" dirty="0" err="1" smtClean="0"/>
              <a:t>tRNA</a:t>
            </a:r>
            <a:r>
              <a:rPr lang="en-GB" sz="500" baseline="30000" dirty="0" err="1" smtClean="0"/>
              <a:t>Phe</a:t>
            </a:r>
            <a:r>
              <a:rPr lang="en-GB" sz="500" dirty="0" smtClean="0"/>
              <a:t> </a:t>
            </a:r>
            <a:r>
              <a:rPr lang="en-GB" sz="500" dirty="0"/>
              <a:t>1TTT (</a:t>
            </a:r>
            <a:r>
              <a:rPr lang="en-GB" sz="500" dirty="0" err="1"/>
              <a:t>Nissen</a:t>
            </a:r>
            <a:r>
              <a:rPr lang="en-GB" sz="500" dirty="0"/>
              <a:t> </a:t>
            </a:r>
            <a:r>
              <a:rPr lang="en-GB" sz="500" i="1" dirty="0"/>
              <a:t>et al</a:t>
            </a:r>
            <a:r>
              <a:rPr lang="en-GB" sz="500" dirty="0" smtClean="0"/>
              <a:t>. </a:t>
            </a:r>
            <a:r>
              <a:rPr lang="en-GB" sz="500" dirty="0"/>
              <a:t>1995); </a:t>
            </a:r>
            <a:r>
              <a:rPr lang="en-GB" sz="500" i="1" dirty="0"/>
              <a:t>Eco</a:t>
            </a:r>
            <a:r>
              <a:rPr lang="en-GB" sz="500" dirty="0"/>
              <a:t>RV 1SUZ (</a:t>
            </a:r>
            <a:r>
              <a:rPr lang="en-GB" sz="500" dirty="0" err="1"/>
              <a:t>Horsson</a:t>
            </a:r>
            <a:r>
              <a:rPr lang="en-GB" sz="500" dirty="0"/>
              <a:t> </a:t>
            </a:r>
            <a:r>
              <a:rPr lang="en-GB" sz="500" i="1" dirty="0"/>
              <a:t>et al</a:t>
            </a:r>
            <a:r>
              <a:rPr lang="en-GB" sz="500" dirty="0" smtClean="0"/>
              <a:t>. </a:t>
            </a:r>
            <a:r>
              <a:rPr lang="en-GB" sz="500" dirty="0"/>
              <a:t>2004); DNA methylase 1MHT (</a:t>
            </a:r>
            <a:r>
              <a:rPr lang="en-GB" sz="500" dirty="0" err="1" smtClean="0"/>
              <a:t>Klimasauskas</a:t>
            </a:r>
            <a:r>
              <a:rPr lang="en-GB" sz="500" dirty="0" smtClean="0"/>
              <a:t> </a:t>
            </a:r>
            <a:r>
              <a:rPr lang="en-GB" sz="500" i="1" dirty="0"/>
              <a:t>et al</a:t>
            </a:r>
            <a:r>
              <a:rPr lang="en-GB" sz="500" dirty="0"/>
              <a:t>. 1994); DNA </a:t>
            </a:r>
            <a:r>
              <a:rPr lang="en-GB" sz="500" dirty="0" smtClean="0"/>
              <a:t>glucosyltransferase 1Y6F (</a:t>
            </a:r>
            <a:r>
              <a:rPr lang="en-GB" sz="500" dirty="0" err="1" smtClean="0"/>
              <a:t>Lariviere</a:t>
            </a:r>
            <a:r>
              <a:rPr lang="en-GB" sz="500" dirty="0" smtClean="0"/>
              <a:t> </a:t>
            </a:r>
            <a:r>
              <a:rPr lang="en-GB" sz="500" i="1" dirty="0" smtClean="0"/>
              <a:t>et al</a:t>
            </a:r>
            <a:r>
              <a:rPr lang="en-GB" sz="500" dirty="0" smtClean="0"/>
              <a:t>. 2005)</a:t>
            </a:r>
          </a:p>
          <a:p>
            <a:r>
              <a:rPr lang="en-GB" sz="500" dirty="0"/>
              <a:t>Public domain images from: </a:t>
            </a:r>
            <a:r>
              <a:rPr lang="en-GB" sz="500" dirty="0" err="1"/>
              <a:t>Desconhecido</a:t>
            </a:r>
            <a:r>
              <a:rPr lang="en-GB" sz="500" dirty="0"/>
              <a:t>, Sebastian Alvarez Duran, </a:t>
            </a:r>
            <a:r>
              <a:rPr lang="en-GB" sz="500" dirty="0" err="1"/>
              <a:t>Clipshrine</a:t>
            </a:r>
            <a:r>
              <a:rPr lang="en-GB" sz="500" dirty="0"/>
              <a:t>, </a:t>
            </a:r>
            <a:r>
              <a:rPr lang="en-GB" sz="500" dirty="0" smtClean="0"/>
              <a:t>6dsimplemachines  </a:t>
            </a:r>
            <a:endParaRPr lang="en-GB" sz="500" dirty="0"/>
          </a:p>
          <a:p>
            <a:r>
              <a:rPr lang="en-GB" sz="500" dirty="0" smtClean="0"/>
              <a:t>CC-BY-SA-4.0 (</a:t>
            </a:r>
            <a:r>
              <a:rPr lang="en-GB" sz="500" dirty="0">
                <a:hlinkClick r:id="rId2"/>
              </a:rPr>
              <a:t>https://</a:t>
            </a:r>
            <a:r>
              <a:rPr lang="en-GB" sz="500" dirty="0" smtClean="0">
                <a:hlinkClick r:id="rId2"/>
              </a:rPr>
              <a:t>creativecommons.org/licenses/by-sa/4.0</a:t>
            </a:r>
            <a:r>
              <a:rPr lang="en-GB" sz="500" dirty="0" smtClean="0"/>
              <a:t>) </a:t>
            </a:r>
          </a:p>
          <a:p>
            <a:r>
              <a:rPr lang="en-GB" sz="500" dirty="0" smtClean="0"/>
              <a:t>Steve </a:t>
            </a:r>
            <a:r>
              <a:rPr lang="en-GB" sz="500" dirty="0" smtClean="0"/>
              <a:t>Cook (</a:t>
            </a:r>
            <a:r>
              <a:rPr lang="en-GB" sz="500" dirty="0" smtClean="0">
                <a:hlinkClick r:id="rId3"/>
              </a:rPr>
              <a:t>http://www.polypompholyx.com</a:t>
            </a:r>
            <a:r>
              <a:rPr lang="en-GB" sz="500" dirty="0" smtClean="0"/>
              <a:t>)</a:t>
            </a:r>
            <a:endParaRPr lang="en-GB" sz="500" dirty="0"/>
          </a:p>
        </p:txBody>
      </p:sp>
    </p:spTree>
    <p:extLst>
      <p:ext uri="{BB962C8B-B14F-4D97-AF65-F5344CB8AC3E}">
        <p14:creationId xmlns:p14="http://schemas.microsoft.com/office/powerpoint/2010/main" val="2283205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507746"/>
              </p:ext>
            </p:extLst>
          </p:nvPr>
        </p:nvGraphicFramePr>
        <p:xfrm>
          <a:off x="-2" y="-1"/>
          <a:ext cx="9906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1000"/>
                <a:gridCol w="1651000"/>
                <a:gridCol w="1651000"/>
                <a:gridCol w="1651000"/>
                <a:gridCol w="1651000"/>
                <a:gridCol w="1651000"/>
              </a:tblGrid>
              <a:tr h="2286000">
                <a:tc>
                  <a:txBody>
                    <a:bodyPr/>
                    <a:lstStyle/>
                    <a:p>
                      <a:endParaRPr lang="en-GB" sz="12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22" name="Rounded Rectangle 21"/>
          <p:cNvSpPr/>
          <p:nvPr/>
        </p:nvSpPr>
        <p:spPr>
          <a:xfrm>
            <a:off x="57151" y="88435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RESTRICT</a:t>
            </a:r>
            <a:endParaRPr lang="en-GB" sz="12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57151" y="51024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the </a:t>
            </a:r>
            <a:r>
              <a:rPr lang="en-GB" sz="1000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Eco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 restriction enzyme</a:t>
            </a:r>
          </a:p>
          <a:p>
            <a:pPr algn="ctr"/>
            <a:endParaRPr lang="en-GB" sz="1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Cut phage DNA at</a:t>
            </a:r>
          </a:p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GAATTC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1714501" y="88435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RESTRICT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1714501" y="51024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the </a:t>
            </a:r>
            <a:r>
              <a:rPr lang="en-GB" sz="1000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Eco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RV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restriction 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Cut 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phage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 at</a:t>
            </a:r>
          </a:p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GATATC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3362326" y="88435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RESTRICT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3362326" y="51024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the </a:t>
            </a:r>
            <a:r>
              <a:rPr lang="en-GB" sz="1000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Nhe</a:t>
            </a:r>
            <a:r>
              <a:rPr lang="en-GB" sz="1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restriction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Cut 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phage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 at</a:t>
            </a:r>
          </a:p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GCTAGC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5010151" y="88435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RESTRICT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5017260" y="536769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the </a:t>
            </a:r>
            <a:r>
              <a:rPr lang="en-GB" sz="1000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Pst</a:t>
            </a:r>
            <a:r>
              <a:rPr lang="en-GB" sz="1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restriction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Cut 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phage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 at</a:t>
            </a:r>
          </a:p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CTGCAG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87" name="Rounded Rectangle 86"/>
          <p:cNvSpPr/>
          <p:nvPr/>
        </p:nvSpPr>
        <p:spPr>
          <a:xfrm>
            <a:off x="6657976" y="88435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RESTRICT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6657976" y="51024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the </a:t>
            </a:r>
            <a:r>
              <a:rPr lang="en-GB" sz="1000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Bam</a:t>
            </a:r>
            <a:r>
              <a:rPr lang="en-GB" sz="1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restriction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Cut 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phage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 at</a:t>
            </a:r>
          </a:p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GGATCC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90" name="Rounded Rectangle 89"/>
          <p:cNvSpPr/>
          <p:nvPr/>
        </p:nvSpPr>
        <p:spPr>
          <a:xfrm>
            <a:off x="8305801" y="88435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RESTRICT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8305801" y="51024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the </a:t>
            </a:r>
            <a:r>
              <a:rPr lang="en-GB" sz="1000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Hin</a:t>
            </a:r>
            <a:r>
              <a:rPr lang="en-GB" sz="1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dIII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restriction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Cut 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phage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 at</a:t>
            </a:r>
          </a:p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GAATTC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93" name="Rounded Rectangle 92"/>
          <p:cNvSpPr/>
          <p:nvPr/>
        </p:nvSpPr>
        <p:spPr>
          <a:xfrm>
            <a:off x="57151" y="2364910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RESTRICT</a:t>
            </a:r>
          </a:p>
        </p:txBody>
      </p:sp>
      <p:sp>
        <p:nvSpPr>
          <p:cNvPr id="94" name="Rounded Rectangle 93"/>
          <p:cNvSpPr/>
          <p:nvPr/>
        </p:nvSpPr>
        <p:spPr>
          <a:xfrm>
            <a:off x="57151" y="2786721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the </a:t>
            </a:r>
            <a:r>
              <a:rPr lang="en-GB" sz="1000" i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Taq</a:t>
            </a:r>
            <a:r>
              <a:rPr lang="en-GB" sz="1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restriction 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Cut 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phage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 at</a:t>
            </a:r>
          </a:p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TCGA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96" name="Rounded Rectangle 95"/>
          <p:cNvSpPr/>
          <p:nvPr/>
        </p:nvSpPr>
        <p:spPr>
          <a:xfrm>
            <a:off x="1714501" y="2364910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RESTRICT</a:t>
            </a:r>
          </a:p>
        </p:txBody>
      </p:sp>
      <p:sp>
        <p:nvSpPr>
          <p:cNvPr id="97" name="Rounded Rectangle 96"/>
          <p:cNvSpPr/>
          <p:nvPr/>
        </p:nvSpPr>
        <p:spPr>
          <a:xfrm>
            <a:off x="1714501" y="2786721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the </a:t>
            </a:r>
            <a:r>
              <a:rPr lang="en-GB" sz="1000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Aha</a:t>
            </a:r>
            <a:r>
              <a:rPr lang="en-GB" sz="1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restriction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Cut 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phage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 at</a:t>
            </a:r>
          </a:p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TTTAAA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99" name="Rounded Rectangle 98"/>
          <p:cNvSpPr/>
          <p:nvPr/>
        </p:nvSpPr>
        <p:spPr>
          <a:xfrm>
            <a:off x="3362326" y="2364910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RESTRICT</a:t>
            </a:r>
          </a:p>
        </p:txBody>
      </p:sp>
      <p:sp>
        <p:nvSpPr>
          <p:cNvPr id="100" name="Rounded Rectangle 99"/>
          <p:cNvSpPr/>
          <p:nvPr/>
        </p:nvSpPr>
        <p:spPr>
          <a:xfrm>
            <a:off x="3362326" y="2786721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the </a:t>
            </a:r>
            <a:r>
              <a:rPr lang="en-GB" sz="1000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</a:t>
            </a:r>
            <a:r>
              <a:rPr lang="en-GB" sz="1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restriction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Cut 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phage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 at</a:t>
            </a:r>
          </a:p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AGCGCT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102" name="Rounded Rectangle 101"/>
          <p:cNvSpPr/>
          <p:nvPr/>
        </p:nvSpPr>
        <p:spPr>
          <a:xfrm>
            <a:off x="5010151" y="2364910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RESTRICT</a:t>
            </a:r>
          </a:p>
        </p:txBody>
      </p:sp>
      <p:sp>
        <p:nvSpPr>
          <p:cNvPr id="103" name="Rounded Rectangle 102"/>
          <p:cNvSpPr/>
          <p:nvPr/>
        </p:nvSpPr>
        <p:spPr>
          <a:xfrm>
            <a:off x="5010151" y="2786721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the </a:t>
            </a:r>
            <a:r>
              <a:rPr lang="en-GB" sz="1000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Hae</a:t>
            </a:r>
            <a:r>
              <a:rPr lang="en-GB" sz="1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restriction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Cut 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phage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 at</a:t>
            </a:r>
          </a:p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GGCC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105" name="Rounded Rectangle 104"/>
          <p:cNvSpPr/>
          <p:nvPr/>
        </p:nvSpPr>
        <p:spPr>
          <a:xfrm>
            <a:off x="6657976" y="2364910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RESTRICT</a:t>
            </a:r>
          </a:p>
        </p:txBody>
      </p:sp>
      <p:sp>
        <p:nvSpPr>
          <p:cNvPr id="106" name="Rounded Rectangle 105"/>
          <p:cNvSpPr/>
          <p:nvPr/>
        </p:nvSpPr>
        <p:spPr>
          <a:xfrm>
            <a:off x="6657976" y="2786721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the </a:t>
            </a:r>
            <a:r>
              <a:rPr lang="en-GB" sz="1000" i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Sma</a:t>
            </a:r>
            <a:r>
              <a:rPr lang="en-GB" sz="1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restriction 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Cut 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phage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 at</a:t>
            </a:r>
          </a:p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CCCGGG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108" name="Rounded Rectangle 107"/>
          <p:cNvSpPr/>
          <p:nvPr/>
        </p:nvSpPr>
        <p:spPr>
          <a:xfrm>
            <a:off x="8305801" y="2364910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RESTRICT</a:t>
            </a:r>
          </a:p>
        </p:txBody>
      </p:sp>
      <p:sp>
        <p:nvSpPr>
          <p:cNvPr id="109" name="Rounded Rectangle 108"/>
          <p:cNvSpPr/>
          <p:nvPr/>
        </p:nvSpPr>
        <p:spPr>
          <a:xfrm>
            <a:off x="8305801" y="2786721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the </a:t>
            </a:r>
            <a:r>
              <a:rPr lang="en-GB" sz="1000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</a:t>
            </a:r>
            <a:r>
              <a:rPr lang="en-GB" sz="1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restriction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Cut 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phage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 at</a:t>
            </a:r>
          </a:p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GCGGCCGC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8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57151" y="4641385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RESTRICT</a:t>
            </a:r>
            <a:endParaRPr lang="en-GB" sz="12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57151" y="506319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the </a:t>
            </a:r>
            <a:r>
              <a:rPr lang="en-GB" sz="1000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Kpn</a:t>
            </a:r>
            <a:r>
              <a:rPr lang="en-GB" sz="1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restriction 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Cut phage DNA at</a:t>
            </a:r>
          </a:p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GGTACC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1714501" y="4641385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RESTRICT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1714501" y="506319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the </a:t>
            </a:r>
            <a:r>
              <a:rPr lang="en-GB" sz="1000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Dra</a:t>
            </a:r>
            <a:r>
              <a:rPr lang="en-GB" sz="1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restriction 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Cut phage DNA at</a:t>
            </a:r>
          </a:p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TTTAAA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83" name="Rounded Rectangle 82"/>
          <p:cNvSpPr/>
          <p:nvPr/>
        </p:nvSpPr>
        <p:spPr>
          <a:xfrm>
            <a:off x="3362326" y="4641385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RESTRICT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3362326" y="506319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the </a:t>
            </a:r>
            <a:r>
              <a:rPr lang="en-GB" sz="1000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Asc</a:t>
            </a:r>
            <a:r>
              <a:rPr lang="en-GB" sz="1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restriction 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Cut phage DNA at</a:t>
            </a:r>
          </a:p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GGCGCGCC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8</a:t>
            </a:r>
          </a:p>
        </p:txBody>
      </p:sp>
      <p:sp>
        <p:nvSpPr>
          <p:cNvPr id="89" name="Rounded Rectangle 88"/>
          <p:cNvSpPr/>
          <p:nvPr/>
        </p:nvSpPr>
        <p:spPr>
          <a:xfrm>
            <a:off x="5010151" y="4641385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RESTRICT</a:t>
            </a:r>
          </a:p>
        </p:txBody>
      </p:sp>
      <p:sp>
        <p:nvSpPr>
          <p:cNvPr id="92" name="Rounded Rectangle 91"/>
          <p:cNvSpPr/>
          <p:nvPr/>
        </p:nvSpPr>
        <p:spPr>
          <a:xfrm>
            <a:off x="5010151" y="506319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the </a:t>
            </a:r>
            <a:r>
              <a:rPr lang="en-GB" sz="1000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Bss</a:t>
            </a:r>
            <a:r>
              <a:rPr lang="en-GB" sz="1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HII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restriction 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Cut phage DNA at</a:t>
            </a:r>
          </a:p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GCGCGC</a:t>
            </a:r>
          </a:p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6</a:t>
            </a:r>
            <a:endParaRPr lang="en-GB" sz="1600" b="1" dirty="0">
              <a:solidFill>
                <a:schemeClr val="tx1"/>
              </a:solidFill>
              <a:latin typeface="Courier New" panose="02070309020205020404" pitchFamily="49" charset="0"/>
              <a:ea typeface="Tahoma" panose="020B0604030504040204" pitchFamily="34" charset="0"/>
              <a:cs typeface="Courier New" panose="02070309020205020404" pitchFamily="49" charset="0"/>
            </a:endParaRPr>
          </a:p>
        </p:txBody>
      </p:sp>
      <p:sp>
        <p:nvSpPr>
          <p:cNvPr id="95" name="Rounded Rectangle 94"/>
          <p:cNvSpPr/>
          <p:nvPr/>
        </p:nvSpPr>
        <p:spPr>
          <a:xfrm>
            <a:off x="6657976" y="4641385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RESTRICT</a:t>
            </a:r>
          </a:p>
        </p:txBody>
      </p:sp>
      <p:sp>
        <p:nvSpPr>
          <p:cNvPr id="98" name="Rounded Rectangle 97"/>
          <p:cNvSpPr/>
          <p:nvPr/>
        </p:nvSpPr>
        <p:spPr>
          <a:xfrm>
            <a:off x="6657976" y="506319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the </a:t>
            </a:r>
            <a:r>
              <a:rPr lang="en-GB" sz="1000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Fsp</a:t>
            </a:r>
            <a:r>
              <a:rPr lang="en-GB" sz="1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restriction 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Cut phage DNA at</a:t>
            </a:r>
          </a:p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TGCGCA</a:t>
            </a:r>
          </a:p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6</a:t>
            </a:r>
            <a:endParaRPr lang="en-GB" sz="1600" b="1" dirty="0">
              <a:solidFill>
                <a:schemeClr val="tx1"/>
              </a:solidFill>
              <a:latin typeface="Courier New" panose="02070309020205020404" pitchFamily="49" charset="0"/>
              <a:ea typeface="Tahoma" panose="020B0604030504040204" pitchFamily="34" charset="0"/>
              <a:cs typeface="Courier New" panose="02070309020205020404" pitchFamily="49" charset="0"/>
            </a:endParaRPr>
          </a:p>
        </p:txBody>
      </p:sp>
      <p:sp>
        <p:nvSpPr>
          <p:cNvPr id="101" name="Rounded Rectangle 100"/>
          <p:cNvSpPr/>
          <p:nvPr/>
        </p:nvSpPr>
        <p:spPr>
          <a:xfrm>
            <a:off x="8305801" y="4641385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RESTRICT</a:t>
            </a:r>
          </a:p>
        </p:txBody>
      </p:sp>
      <p:sp>
        <p:nvSpPr>
          <p:cNvPr id="104" name="Rounded Rectangle 103"/>
          <p:cNvSpPr/>
          <p:nvPr/>
        </p:nvSpPr>
        <p:spPr>
          <a:xfrm>
            <a:off x="8305801" y="506319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the </a:t>
            </a:r>
            <a:r>
              <a:rPr lang="en-GB" sz="1000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Pvu</a:t>
            </a:r>
            <a:r>
              <a:rPr lang="en-GB" sz="1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restriction 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Cut phage DNA at</a:t>
            </a:r>
          </a:p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CGATCG</a:t>
            </a:r>
          </a:p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6</a:t>
            </a:r>
            <a:endParaRPr lang="en-GB" sz="1600" b="1" dirty="0">
              <a:solidFill>
                <a:schemeClr val="tx1"/>
              </a:solidFill>
              <a:latin typeface="Courier New" panose="02070309020205020404" pitchFamily="49" charset="0"/>
              <a:ea typeface="Tahoma" panose="020B0604030504040204" pitchFamily="34" charset="0"/>
              <a:cs typeface="Courier New" panose="02070309020205020404" pitchFamily="49" charset="0"/>
            </a:endParaRPr>
          </a:p>
        </p:txBody>
      </p:sp>
      <p:pic>
        <p:nvPicPr>
          <p:cNvPr id="125" name="Picture 1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462" y="1853035"/>
            <a:ext cx="416069" cy="389226"/>
          </a:xfrm>
          <a:prstGeom prst="rect">
            <a:avLst/>
          </a:prstGeom>
        </p:spPr>
      </p:pic>
      <p:pic>
        <p:nvPicPr>
          <p:cNvPr id="128" name="Picture 1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2812" y="1853035"/>
            <a:ext cx="416069" cy="389226"/>
          </a:xfrm>
          <a:prstGeom prst="rect">
            <a:avLst/>
          </a:prstGeom>
        </p:spPr>
      </p:pic>
      <p:pic>
        <p:nvPicPr>
          <p:cNvPr id="129" name="Picture 1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637" y="1853035"/>
            <a:ext cx="416069" cy="389226"/>
          </a:xfrm>
          <a:prstGeom prst="rect">
            <a:avLst/>
          </a:prstGeom>
        </p:spPr>
      </p:pic>
      <p:pic>
        <p:nvPicPr>
          <p:cNvPr id="130" name="Picture 1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1805" y="1853035"/>
            <a:ext cx="416069" cy="389226"/>
          </a:xfrm>
          <a:prstGeom prst="rect">
            <a:avLst/>
          </a:prstGeom>
        </p:spPr>
      </p:pic>
      <p:pic>
        <p:nvPicPr>
          <p:cNvPr id="131" name="Picture 1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7487" y="1853035"/>
            <a:ext cx="416069" cy="389226"/>
          </a:xfrm>
          <a:prstGeom prst="rect">
            <a:avLst/>
          </a:prstGeom>
        </p:spPr>
      </p:pic>
      <p:pic>
        <p:nvPicPr>
          <p:cNvPr id="132" name="Picture 1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3769" y="1853035"/>
            <a:ext cx="416069" cy="389226"/>
          </a:xfrm>
          <a:prstGeom prst="rect">
            <a:avLst/>
          </a:prstGeom>
        </p:spPr>
      </p:pic>
      <p:pic>
        <p:nvPicPr>
          <p:cNvPr id="133" name="Picture 1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462" y="6409156"/>
            <a:ext cx="416069" cy="389226"/>
          </a:xfrm>
          <a:prstGeom prst="rect">
            <a:avLst/>
          </a:prstGeom>
        </p:spPr>
      </p:pic>
      <p:pic>
        <p:nvPicPr>
          <p:cNvPr id="134" name="Picture 1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2812" y="6409156"/>
            <a:ext cx="416069" cy="389226"/>
          </a:xfrm>
          <a:prstGeom prst="rect">
            <a:avLst/>
          </a:prstGeom>
        </p:spPr>
      </p:pic>
      <p:pic>
        <p:nvPicPr>
          <p:cNvPr id="135" name="Picture 1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637" y="6409156"/>
            <a:ext cx="416069" cy="389226"/>
          </a:xfrm>
          <a:prstGeom prst="rect">
            <a:avLst/>
          </a:prstGeom>
        </p:spPr>
      </p:pic>
      <p:pic>
        <p:nvPicPr>
          <p:cNvPr id="136" name="Picture 1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1805" y="6409156"/>
            <a:ext cx="416069" cy="389226"/>
          </a:xfrm>
          <a:prstGeom prst="rect">
            <a:avLst/>
          </a:prstGeom>
        </p:spPr>
      </p:pic>
      <p:pic>
        <p:nvPicPr>
          <p:cNvPr id="137" name="Picture 1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7487" y="6409156"/>
            <a:ext cx="416069" cy="389226"/>
          </a:xfrm>
          <a:prstGeom prst="rect">
            <a:avLst/>
          </a:prstGeom>
        </p:spPr>
      </p:pic>
      <p:pic>
        <p:nvPicPr>
          <p:cNvPr id="138" name="Picture 1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3769" y="6409156"/>
            <a:ext cx="416069" cy="389226"/>
          </a:xfrm>
          <a:prstGeom prst="rect">
            <a:avLst/>
          </a:prstGeom>
        </p:spPr>
      </p:pic>
      <p:pic>
        <p:nvPicPr>
          <p:cNvPr id="139" name="Picture 1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462" y="4131095"/>
            <a:ext cx="416069" cy="389226"/>
          </a:xfrm>
          <a:prstGeom prst="rect">
            <a:avLst/>
          </a:prstGeom>
        </p:spPr>
      </p:pic>
      <p:pic>
        <p:nvPicPr>
          <p:cNvPr id="140" name="Picture 1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2812" y="4131095"/>
            <a:ext cx="416069" cy="389226"/>
          </a:xfrm>
          <a:prstGeom prst="rect">
            <a:avLst/>
          </a:prstGeom>
        </p:spPr>
      </p:pic>
      <p:pic>
        <p:nvPicPr>
          <p:cNvPr id="141" name="Picture 1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637" y="4131095"/>
            <a:ext cx="416069" cy="389226"/>
          </a:xfrm>
          <a:prstGeom prst="rect">
            <a:avLst/>
          </a:prstGeom>
        </p:spPr>
      </p:pic>
      <p:pic>
        <p:nvPicPr>
          <p:cNvPr id="142" name="Picture 1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1805" y="4131095"/>
            <a:ext cx="416069" cy="389226"/>
          </a:xfrm>
          <a:prstGeom prst="rect">
            <a:avLst/>
          </a:prstGeom>
        </p:spPr>
      </p:pic>
      <p:pic>
        <p:nvPicPr>
          <p:cNvPr id="143" name="Picture 1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7487" y="4131095"/>
            <a:ext cx="416069" cy="389226"/>
          </a:xfrm>
          <a:prstGeom prst="rect">
            <a:avLst/>
          </a:prstGeom>
        </p:spPr>
      </p:pic>
      <p:pic>
        <p:nvPicPr>
          <p:cNvPr id="144" name="Picture 14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3769" y="4131095"/>
            <a:ext cx="416069" cy="389226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333211">
            <a:off x="1246791" y="93356"/>
            <a:ext cx="340045" cy="340045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333211">
            <a:off x="1246792" y="2379802"/>
            <a:ext cx="340045" cy="340045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333211">
            <a:off x="1246793" y="4642426"/>
            <a:ext cx="340045" cy="340045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333211">
            <a:off x="2888430" y="93356"/>
            <a:ext cx="340045" cy="340045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333211">
            <a:off x="2888431" y="2379802"/>
            <a:ext cx="340045" cy="340045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333211">
            <a:off x="2888432" y="4642426"/>
            <a:ext cx="340045" cy="340045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333211">
            <a:off x="4542901" y="93356"/>
            <a:ext cx="340045" cy="340045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333211">
            <a:off x="4542902" y="2379802"/>
            <a:ext cx="340045" cy="340045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333211">
            <a:off x="4542903" y="4642426"/>
            <a:ext cx="340045" cy="340045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333211">
            <a:off x="6184540" y="93356"/>
            <a:ext cx="340045" cy="340045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333211">
            <a:off x="6184541" y="2379802"/>
            <a:ext cx="340045" cy="340045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333211">
            <a:off x="6184542" y="4642426"/>
            <a:ext cx="340045" cy="340045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333211">
            <a:off x="7866544" y="93356"/>
            <a:ext cx="340045" cy="340045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333211">
            <a:off x="7866545" y="2379802"/>
            <a:ext cx="340045" cy="340045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333211">
            <a:off x="7866546" y="4642426"/>
            <a:ext cx="340045" cy="340045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333211">
            <a:off x="9508183" y="93356"/>
            <a:ext cx="340045" cy="340045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333211">
            <a:off x="9508184" y="2379802"/>
            <a:ext cx="340045" cy="340045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333211">
            <a:off x="9508185" y="4642426"/>
            <a:ext cx="340045" cy="340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466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179807"/>
              </p:ext>
            </p:extLst>
          </p:nvPr>
        </p:nvGraphicFramePr>
        <p:xfrm>
          <a:off x="-2" y="-1"/>
          <a:ext cx="9906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1000"/>
                <a:gridCol w="1651000"/>
                <a:gridCol w="1651000"/>
                <a:gridCol w="1651000"/>
                <a:gridCol w="1651000"/>
                <a:gridCol w="1651000"/>
              </a:tblGrid>
              <a:tr h="2286000">
                <a:tc>
                  <a:txBody>
                    <a:bodyPr/>
                    <a:lstStyle/>
                    <a:p>
                      <a:endParaRPr lang="en-GB" sz="12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pic>
        <p:nvPicPr>
          <p:cNvPr id="74" name="Picture 7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216539" y="625935"/>
            <a:ext cx="1236403" cy="1156636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1826265" y="625935"/>
            <a:ext cx="1236403" cy="1156636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3521716" y="625933"/>
            <a:ext cx="1236403" cy="1156636"/>
          </a:xfrm>
          <a:prstGeom prst="rect">
            <a:avLst/>
          </a:prstGeom>
        </p:spPr>
      </p:pic>
      <p:pic>
        <p:nvPicPr>
          <p:cNvPr id="77" name="Picture 7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5131442" y="625933"/>
            <a:ext cx="1236403" cy="1156636"/>
          </a:xfrm>
          <a:prstGeom prst="rect">
            <a:avLst/>
          </a:prstGeom>
        </p:spPr>
      </p:pic>
      <p:pic>
        <p:nvPicPr>
          <p:cNvPr id="80" name="Picture 7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6826893" y="625934"/>
            <a:ext cx="1236403" cy="1156636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8461736" y="625934"/>
            <a:ext cx="1236403" cy="1156636"/>
          </a:xfrm>
          <a:prstGeom prst="rect">
            <a:avLst/>
          </a:prstGeom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216539" y="2873836"/>
            <a:ext cx="1236403" cy="1156636"/>
          </a:xfrm>
          <a:prstGeom prst="rect">
            <a:avLst/>
          </a:prstGeom>
        </p:spPr>
      </p:pic>
      <p:pic>
        <p:nvPicPr>
          <p:cNvPr id="89" name="Picture 8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1826265" y="2873836"/>
            <a:ext cx="1236403" cy="1156636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3521716" y="2873834"/>
            <a:ext cx="1236403" cy="1156636"/>
          </a:xfrm>
          <a:prstGeom prst="rect">
            <a:avLst/>
          </a:prstGeom>
        </p:spPr>
      </p:pic>
      <p:pic>
        <p:nvPicPr>
          <p:cNvPr id="95" name="Picture 9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5131442" y="2873834"/>
            <a:ext cx="1236403" cy="1156636"/>
          </a:xfrm>
          <a:prstGeom prst="rect">
            <a:avLst/>
          </a:prstGeom>
        </p:spPr>
      </p:pic>
      <p:pic>
        <p:nvPicPr>
          <p:cNvPr id="98" name="Picture 9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6826893" y="2873835"/>
            <a:ext cx="1236403" cy="1156636"/>
          </a:xfrm>
          <a:prstGeom prst="rect">
            <a:avLst/>
          </a:prstGeom>
        </p:spPr>
      </p:pic>
      <p:pic>
        <p:nvPicPr>
          <p:cNvPr id="101" name="Picture 1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8461736" y="2873835"/>
            <a:ext cx="1236403" cy="1156636"/>
          </a:xfrm>
          <a:prstGeom prst="rect">
            <a:avLst/>
          </a:prstGeom>
        </p:spPr>
      </p:pic>
      <p:pic>
        <p:nvPicPr>
          <p:cNvPr id="104" name="Picture 10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216539" y="5121736"/>
            <a:ext cx="1236403" cy="1156636"/>
          </a:xfrm>
          <a:prstGeom prst="rect">
            <a:avLst/>
          </a:prstGeom>
        </p:spPr>
      </p:pic>
      <p:pic>
        <p:nvPicPr>
          <p:cNvPr id="107" name="Picture 10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1826265" y="5121736"/>
            <a:ext cx="1236403" cy="1156636"/>
          </a:xfrm>
          <a:prstGeom prst="rect">
            <a:avLst/>
          </a:prstGeom>
        </p:spPr>
      </p:pic>
      <p:pic>
        <p:nvPicPr>
          <p:cNvPr id="110" name="Picture 10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3521716" y="5121734"/>
            <a:ext cx="1236403" cy="1156636"/>
          </a:xfrm>
          <a:prstGeom prst="rect">
            <a:avLst/>
          </a:prstGeom>
        </p:spPr>
      </p:pic>
      <p:pic>
        <p:nvPicPr>
          <p:cNvPr id="113" name="Picture 1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5131442" y="5121734"/>
            <a:ext cx="1236403" cy="1156636"/>
          </a:xfrm>
          <a:prstGeom prst="rect">
            <a:avLst/>
          </a:prstGeom>
        </p:spPr>
      </p:pic>
      <p:pic>
        <p:nvPicPr>
          <p:cNvPr id="116" name="Picture 1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6826893" y="5121735"/>
            <a:ext cx="1236403" cy="1156636"/>
          </a:xfrm>
          <a:prstGeom prst="rect">
            <a:avLst/>
          </a:prstGeom>
        </p:spPr>
      </p:pic>
      <p:pic>
        <p:nvPicPr>
          <p:cNvPr id="119" name="Picture 1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8461736" y="5121735"/>
            <a:ext cx="1236403" cy="1156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531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-2" y="-1"/>
          <a:ext cx="9906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1000"/>
                <a:gridCol w="1651000"/>
                <a:gridCol w="1651000"/>
                <a:gridCol w="1651000"/>
                <a:gridCol w="1651000"/>
                <a:gridCol w="1651000"/>
              </a:tblGrid>
              <a:tr h="2286000">
                <a:tc>
                  <a:txBody>
                    <a:bodyPr/>
                    <a:lstStyle/>
                    <a:p>
                      <a:endParaRPr lang="en-GB" sz="12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22" name="Rounded Rectangle 21"/>
          <p:cNvSpPr/>
          <p:nvPr/>
        </p:nvSpPr>
        <p:spPr>
          <a:xfrm>
            <a:off x="57151" y="88435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BURNT TO</a:t>
            </a:r>
          </a:p>
          <a:p>
            <a:pPr algn="ctr"/>
            <a:r>
              <a:rPr lang="en-GB" sz="10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A CRISPR</a:t>
            </a:r>
            <a:endParaRPr lang="en-GB" sz="11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57151" y="51024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CRISPR system recognises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phage’s DNA and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degrades it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u="sng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WIN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unless the 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phage </a:t>
            </a:r>
            <a:r>
              <a:rPr lang="en-GB" sz="1000" b="1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immediately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counters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“BACKFIRE” card</a:t>
            </a:r>
            <a:endParaRPr lang="en-GB" sz="1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1714501" y="88435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BYE,</a:t>
            </a:r>
          </a:p>
          <a:p>
            <a:pPr algn="ctr"/>
            <a:r>
              <a:rPr lang="en-GB" sz="11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DROXYLATE</a:t>
            </a:r>
            <a:endParaRPr lang="en-GB" sz="14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1714501" y="51024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 enzyme that cuts DNA containing hydroxymethylcytosine</a:t>
            </a:r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discard “HI, DROXYLATE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 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card</a:t>
            </a:r>
            <a:endParaRPr lang="en-GB" sz="1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3362326" y="88435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BITTER</a:t>
            </a:r>
          </a:p>
          <a:p>
            <a:pPr algn="ctr"/>
            <a:r>
              <a:rPr lang="en-GB" sz="12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DEFEAT</a:t>
            </a:r>
            <a:endParaRPr lang="en-GB" sz="16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3362326" y="51024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 enzyme that lets you recognise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cut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 containing sugar-decorated hydroxymethylcytosine</a:t>
            </a:r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GB" sz="1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discard “SWEET RELEASE” card</a:t>
            </a:r>
            <a:endParaRPr lang="en-GB" sz="1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5010151" y="88435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INHIBIT</a:t>
            </a:r>
            <a:endParaRPr lang="en-GB" sz="20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5010151" y="51024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 inhibitor of phage methylase </a:t>
            </a:r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discard any “METHYLATE”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card</a:t>
            </a:r>
          </a:p>
        </p:txBody>
      </p:sp>
      <p:sp>
        <p:nvSpPr>
          <p:cNvPr id="87" name="Rounded Rectangle 86"/>
          <p:cNvSpPr/>
          <p:nvPr/>
        </p:nvSpPr>
        <p:spPr>
          <a:xfrm>
            <a:off x="6657976" y="88435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GET OUT</a:t>
            </a:r>
            <a:endParaRPr lang="en-GB" sz="20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6657976" y="51024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expel an integrated phage from your DNA</a:t>
            </a:r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discard “TEMPER TAMPER”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card</a:t>
            </a:r>
          </a:p>
        </p:txBody>
      </p:sp>
      <p:sp>
        <p:nvSpPr>
          <p:cNvPr id="90" name="Rounded Rectangle 89"/>
          <p:cNvSpPr/>
          <p:nvPr/>
        </p:nvSpPr>
        <p:spPr>
          <a:xfrm>
            <a:off x="8305801" y="88435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TREACLE</a:t>
            </a:r>
            <a:endParaRPr lang="en-GB" sz="20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91" name="Rounded Rectangle 90"/>
          <p:cNvSpPr/>
          <p:nvPr/>
        </p:nvSpPr>
        <p:spPr>
          <a:xfrm>
            <a:off x="8305801" y="51024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a protein that inhibits protein synthesis by the phage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Discard </a:t>
            </a:r>
            <a:r>
              <a:rPr lang="en-GB" sz="1000" b="1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ONE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card from your hand, pick </a:t>
            </a:r>
            <a:r>
              <a:rPr lang="en-GB" sz="1000" b="1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TWO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from the deck, </a:t>
            </a:r>
            <a:r>
              <a:rPr lang="en-GB" sz="1000" b="1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PLAY AGAIN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immediately</a:t>
            </a:r>
          </a:p>
        </p:txBody>
      </p:sp>
      <p:sp>
        <p:nvSpPr>
          <p:cNvPr id="111" name="Rounded Rectangle 110"/>
          <p:cNvSpPr/>
          <p:nvPr/>
        </p:nvSpPr>
        <p:spPr>
          <a:xfrm>
            <a:off x="57151" y="4641385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PUPPIES </a:t>
            </a:r>
          </a:p>
          <a:p>
            <a:pPr algn="ctr"/>
            <a:r>
              <a:rPr lang="en-GB" sz="12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FOR ALL</a:t>
            </a:r>
            <a:endParaRPr lang="en-GB" sz="16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112" name="Rounded Rectangle 111"/>
          <p:cNvSpPr/>
          <p:nvPr/>
        </p:nvSpPr>
        <p:spPr>
          <a:xfrm>
            <a:off x="57151" y="506319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an enzyme that pupylates any phage methylase and targets it for destruction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iscard any “METHLYATE,   -A</a:t>
            </a:r>
            <a:r>
              <a:rPr lang="en-GB" sz="1000" b="1" u="sng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or -</a:t>
            </a:r>
            <a:r>
              <a:rPr lang="en-GB" sz="1000" b="1" u="sng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TE” card</a:t>
            </a:r>
            <a:endParaRPr lang="en-GB" sz="1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4" name="Rounded Rectangle 113"/>
          <p:cNvSpPr/>
          <p:nvPr/>
        </p:nvSpPr>
        <p:spPr>
          <a:xfrm>
            <a:off x="1714501" y="4641385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PUPPIES </a:t>
            </a:r>
          </a:p>
          <a:p>
            <a:pPr algn="ctr"/>
            <a:r>
              <a:rPr lang="en-GB" sz="11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FOR SOME</a:t>
            </a:r>
            <a:endParaRPr lang="en-GB" sz="14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115" name="Rounded Rectangle 114"/>
          <p:cNvSpPr/>
          <p:nvPr/>
        </p:nvSpPr>
        <p:spPr>
          <a:xfrm>
            <a:off x="1714501" y="506319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an enzyme that pupylates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standard methylases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targets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them for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destruction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discard any 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“METHLYATE” (but </a:t>
            </a:r>
            <a:r>
              <a:rPr lang="en-GB" sz="1000" b="1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“METHYL-A</a:t>
            </a:r>
            <a:r>
              <a:rPr lang="en-GB" sz="1000" b="1" u="sng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/</a:t>
            </a:r>
            <a:r>
              <a:rPr lang="en-GB" sz="1000" b="1" u="sng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TE”)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card</a:t>
            </a:r>
          </a:p>
        </p:txBody>
      </p:sp>
      <p:sp>
        <p:nvSpPr>
          <p:cNvPr id="117" name="Rounded Rectangle 116"/>
          <p:cNvSpPr/>
          <p:nvPr/>
        </p:nvSpPr>
        <p:spPr>
          <a:xfrm>
            <a:off x="3362326" y="4641385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SWELL</a:t>
            </a:r>
            <a:endParaRPr lang="en-GB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118" name="Rounded Rectangle 117"/>
          <p:cNvSpPr/>
          <p:nvPr/>
        </p:nvSpPr>
        <p:spPr>
          <a:xfrm>
            <a:off x="3362326" y="506319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genome becomes larger and more able to maintain antiviral defences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Pick up </a:t>
            </a:r>
            <a:r>
              <a:rPr lang="en-GB" sz="1000" b="1" u="sng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TWO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new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cards, </a:t>
            </a:r>
            <a:r>
              <a:rPr lang="en-GB" sz="1000" b="1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PLAY AGAIN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and maintain a hand of </a:t>
            </a:r>
            <a:r>
              <a:rPr lang="en-GB" sz="1000" b="1" u="sng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FIVE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from now on</a:t>
            </a:r>
            <a:endParaRPr lang="en-GB" sz="1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0" name="Rounded Rectangle 119"/>
          <p:cNvSpPr/>
          <p:nvPr/>
        </p:nvSpPr>
        <p:spPr>
          <a:xfrm>
            <a:off x="5010151" y="4641385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CONFLICT OF INTEREST</a:t>
            </a:r>
            <a:endParaRPr lang="en-GB" sz="105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121" name="Rounded Rectangle 120"/>
          <p:cNvSpPr/>
          <p:nvPr/>
        </p:nvSpPr>
        <p:spPr>
          <a:xfrm>
            <a:off x="5010151" y="506319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are attacked by a different phage, which wipes you out, but also leaves the phage homeless</a:t>
            </a:r>
          </a:p>
          <a:p>
            <a:pPr algn="ctr"/>
            <a:endParaRPr lang="en-GB" sz="10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Both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players die, no-one wins this 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hand</a:t>
            </a:r>
            <a:endParaRPr lang="en-GB" sz="1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3" name="Rounded Rectangle 122"/>
          <p:cNvSpPr/>
          <p:nvPr/>
        </p:nvSpPr>
        <p:spPr>
          <a:xfrm>
            <a:off x="6657976" y="4641385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DOUBLE</a:t>
            </a:r>
          </a:p>
          <a:p>
            <a:pPr algn="ctr"/>
            <a:r>
              <a:rPr lang="en-GB" sz="11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MUTANT</a:t>
            </a:r>
            <a:endParaRPr lang="en-GB" sz="14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124" name="Rounded Rectangle 123"/>
          <p:cNvSpPr/>
          <p:nvPr/>
        </p:nvSpPr>
        <p:spPr>
          <a:xfrm>
            <a:off x="6657976" y="506319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Discard any two cards from your hand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Pick </a:t>
            </a:r>
            <a:r>
              <a:rPr lang="en-GB" sz="1000" b="1" u="sng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THREE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cards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play again immediately</a:t>
            </a:r>
          </a:p>
        </p:txBody>
      </p:sp>
      <p:sp>
        <p:nvSpPr>
          <p:cNvPr id="126" name="Rounded Rectangle 125"/>
          <p:cNvSpPr/>
          <p:nvPr/>
        </p:nvSpPr>
        <p:spPr>
          <a:xfrm>
            <a:off x="8305801" y="4641385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DOUBLE</a:t>
            </a:r>
          </a:p>
          <a:p>
            <a:pPr algn="ctr"/>
            <a:r>
              <a:rPr lang="en-GB" sz="11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TROUBLE</a:t>
            </a:r>
            <a:endParaRPr lang="en-GB" sz="14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127" name="Rounded Rectangle 126"/>
          <p:cNvSpPr/>
          <p:nvPr/>
        </p:nvSpPr>
        <p:spPr>
          <a:xfrm>
            <a:off x="8305801" y="506319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Pick up a card. Play two more cards against the phage.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Phage must counter </a:t>
            </a:r>
            <a:r>
              <a:rPr lang="en-GB" sz="1000" b="1" u="sng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BOTH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cards or lose immediately</a:t>
            </a:r>
            <a:endParaRPr lang="en-GB" sz="1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462" y="1853035"/>
            <a:ext cx="416069" cy="389226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2812" y="1853035"/>
            <a:ext cx="416069" cy="389226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637" y="1853035"/>
            <a:ext cx="416069" cy="389226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1805" y="1853035"/>
            <a:ext cx="416069" cy="389226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7487" y="1853035"/>
            <a:ext cx="416069" cy="389226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3769" y="1853035"/>
            <a:ext cx="416069" cy="389226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462" y="6409156"/>
            <a:ext cx="416069" cy="389226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2812" y="6409156"/>
            <a:ext cx="416069" cy="389226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637" y="6409156"/>
            <a:ext cx="416069" cy="389226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1805" y="6409156"/>
            <a:ext cx="416069" cy="389226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7487" y="6409156"/>
            <a:ext cx="416069" cy="389226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3769" y="6409156"/>
            <a:ext cx="416069" cy="389226"/>
          </a:xfrm>
          <a:prstGeom prst="rect">
            <a:avLst/>
          </a:prstGeom>
        </p:spPr>
      </p:pic>
      <p:sp>
        <p:nvSpPr>
          <p:cNvPr id="75" name="Rounded Rectangle 74"/>
          <p:cNvSpPr/>
          <p:nvPr/>
        </p:nvSpPr>
        <p:spPr>
          <a:xfrm>
            <a:off x="57151" y="2363324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LOCK</a:t>
            </a:r>
            <a:endParaRPr lang="en-GB" sz="20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57151" y="2785135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mutation changes the shape of a cell-wall protein that the phage binds to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Stop phage infecting you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1714501" y="2363324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LOCK</a:t>
            </a:r>
            <a:endParaRPr lang="en-GB" sz="20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1714501" y="2785135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mutation changes the shape of a cell-wall protein that the phage binds to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Stop 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phage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infecting you</a:t>
            </a:r>
          </a:p>
        </p:txBody>
      </p:sp>
      <p:sp>
        <p:nvSpPr>
          <p:cNvPr id="83" name="Rounded Rectangle 82"/>
          <p:cNvSpPr/>
          <p:nvPr/>
        </p:nvSpPr>
        <p:spPr>
          <a:xfrm>
            <a:off x="3362326" y="2363324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LOCK</a:t>
            </a:r>
            <a:endParaRPr lang="en-GB" sz="20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3362326" y="2785135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mutation changes the shape of a cell-wall protein that the phage binds to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Stop 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phage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infecting you</a:t>
            </a:r>
          </a:p>
        </p:txBody>
      </p:sp>
      <p:sp>
        <p:nvSpPr>
          <p:cNvPr id="89" name="Rounded Rectangle 88"/>
          <p:cNvSpPr/>
          <p:nvPr/>
        </p:nvSpPr>
        <p:spPr>
          <a:xfrm>
            <a:off x="5010151" y="2363324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LOCK</a:t>
            </a:r>
            <a:endParaRPr lang="en-GB" sz="20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5010151" y="2785135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mutation changes the shape of a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cell-wall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protein that the phage binds to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Stop phage infecting you</a:t>
            </a:r>
          </a:p>
        </p:txBody>
      </p:sp>
      <p:sp>
        <p:nvSpPr>
          <p:cNvPr id="95" name="Rounded Rectangle 94"/>
          <p:cNvSpPr/>
          <p:nvPr/>
        </p:nvSpPr>
        <p:spPr>
          <a:xfrm>
            <a:off x="6657976" y="2363324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ABORT</a:t>
            </a:r>
            <a:endParaRPr lang="en-GB" sz="20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98" name="Rounded Rectangle 97"/>
          <p:cNvSpPr/>
          <p:nvPr/>
        </p:nvSpPr>
        <p:spPr>
          <a:xfrm>
            <a:off x="6657976" y="2785135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undergo programmed death; your sisters take up the fight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</a:t>
            </a:r>
            <a:r>
              <a:rPr lang="en-GB" sz="1000" b="1" u="sng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cards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play, but you must </a:t>
            </a:r>
            <a:r>
              <a:rPr lang="en-GB" sz="1000" b="1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PLAY </a:t>
            </a:r>
            <a:r>
              <a:rPr lang="en-GB" sz="1000" b="1" u="sng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ONE MORE CARD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b="1" u="sng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BEFORE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refilling your hand</a:t>
            </a:r>
            <a:endParaRPr lang="en-GB" sz="1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1" name="Rounded Rectangle 100"/>
          <p:cNvSpPr/>
          <p:nvPr/>
        </p:nvSpPr>
        <p:spPr>
          <a:xfrm>
            <a:off x="8305801" y="2363324"/>
            <a:ext cx="1525352" cy="368765"/>
          </a:xfrm>
          <a:prstGeom prst="roundRect">
            <a:avLst/>
          </a:prstGeom>
          <a:solidFill>
            <a:srgbClr val="E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TREACLE</a:t>
            </a:r>
            <a:endParaRPr lang="en-GB" sz="20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104" name="Rounded Rectangle 103"/>
          <p:cNvSpPr/>
          <p:nvPr/>
        </p:nvSpPr>
        <p:spPr>
          <a:xfrm>
            <a:off x="8305801" y="2785135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C9FF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a protein that inhibits protein synthesis by the phage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Discard </a:t>
            </a:r>
            <a:r>
              <a:rPr lang="en-GB" sz="1000" b="1" u="sng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ONE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card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 your hand, pick </a:t>
            </a:r>
            <a:r>
              <a:rPr lang="en-GB" sz="1000" b="1" u="sng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TWO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from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deck, </a:t>
            </a:r>
            <a:r>
              <a:rPr lang="en-GB" sz="1000" b="1" u="sng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PLAY AGAIN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immediately</a:t>
            </a:r>
          </a:p>
        </p:txBody>
      </p:sp>
      <p:pic>
        <p:nvPicPr>
          <p:cNvPr id="107" name="Picture 10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462" y="4131095"/>
            <a:ext cx="416069" cy="389226"/>
          </a:xfrm>
          <a:prstGeom prst="rect">
            <a:avLst/>
          </a:prstGeom>
        </p:spPr>
      </p:pic>
      <p:pic>
        <p:nvPicPr>
          <p:cNvPr id="110" name="Picture 10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2812" y="4131095"/>
            <a:ext cx="416069" cy="389226"/>
          </a:xfrm>
          <a:prstGeom prst="rect">
            <a:avLst/>
          </a:prstGeom>
        </p:spPr>
      </p:pic>
      <p:pic>
        <p:nvPicPr>
          <p:cNvPr id="113" name="Picture 1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637" y="4131095"/>
            <a:ext cx="416069" cy="389226"/>
          </a:xfrm>
          <a:prstGeom prst="rect">
            <a:avLst/>
          </a:prstGeom>
        </p:spPr>
      </p:pic>
      <p:pic>
        <p:nvPicPr>
          <p:cNvPr id="116" name="Picture 1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1805" y="4131095"/>
            <a:ext cx="416069" cy="389226"/>
          </a:xfrm>
          <a:prstGeom prst="rect">
            <a:avLst/>
          </a:prstGeom>
        </p:spPr>
      </p:pic>
      <p:pic>
        <p:nvPicPr>
          <p:cNvPr id="119" name="Picture 1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7487" y="4131095"/>
            <a:ext cx="416069" cy="389226"/>
          </a:xfrm>
          <a:prstGeom prst="rect">
            <a:avLst/>
          </a:prstGeom>
        </p:spPr>
      </p:pic>
      <p:pic>
        <p:nvPicPr>
          <p:cNvPr id="122" name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3769" y="4131095"/>
            <a:ext cx="416069" cy="389226"/>
          </a:xfrm>
          <a:prstGeom prst="rect">
            <a:avLst/>
          </a:prstGeom>
        </p:spPr>
      </p:pic>
      <p:sp>
        <p:nvSpPr>
          <p:cNvPr id="63" name="5-Point Star 62"/>
          <p:cNvSpPr>
            <a:spLocks noChangeAspect="1"/>
          </p:cNvSpPr>
          <p:nvPr/>
        </p:nvSpPr>
        <p:spPr>
          <a:xfrm>
            <a:off x="4525459" y="107792"/>
            <a:ext cx="306296" cy="306296"/>
          </a:xfrm>
          <a:prstGeom prst="star5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5-Point Star 63"/>
          <p:cNvSpPr>
            <a:spLocks noChangeAspect="1"/>
          </p:cNvSpPr>
          <p:nvPr/>
        </p:nvSpPr>
        <p:spPr>
          <a:xfrm>
            <a:off x="2925383" y="107792"/>
            <a:ext cx="306296" cy="306296"/>
          </a:xfrm>
          <a:prstGeom prst="star5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2937575" y="107792"/>
            <a:ext cx="306296" cy="3062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4537651" y="107792"/>
            <a:ext cx="306296" cy="3062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5-Point Star 65"/>
          <p:cNvSpPr>
            <a:spLocks noChangeAspect="1"/>
          </p:cNvSpPr>
          <p:nvPr/>
        </p:nvSpPr>
        <p:spPr>
          <a:xfrm>
            <a:off x="1222098" y="4662279"/>
            <a:ext cx="306296" cy="306296"/>
          </a:xfrm>
          <a:prstGeom prst="star5">
            <a:avLst/>
          </a:prstGeom>
          <a:solidFill>
            <a:srgbClr val="FF000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5-Point Star 66"/>
          <p:cNvSpPr>
            <a:spLocks noChangeAspect="1"/>
          </p:cNvSpPr>
          <p:nvPr/>
        </p:nvSpPr>
        <p:spPr>
          <a:xfrm>
            <a:off x="2910869" y="4662279"/>
            <a:ext cx="306296" cy="306296"/>
          </a:xfrm>
          <a:prstGeom prst="star5">
            <a:avLst/>
          </a:prstGeom>
          <a:solidFill>
            <a:srgbClr val="FF000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1223569" y="4695172"/>
            <a:ext cx="306296" cy="3062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H="1">
            <a:off x="2896797" y="4682980"/>
            <a:ext cx="306296" cy="3062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092" y="2360255"/>
            <a:ext cx="389648" cy="389648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811" y="2360255"/>
            <a:ext cx="389648" cy="389648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5233" y="2360255"/>
            <a:ext cx="389648" cy="389648"/>
          </a:xfrm>
          <a:prstGeom prst="rect">
            <a:avLst/>
          </a:prstGeom>
        </p:spPr>
      </p:pic>
      <p:pic>
        <p:nvPicPr>
          <p:cNvPr id="100" name="Picture 9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5856" y="2360255"/>
            <a:ext cx="389648" cy="389648"/>
          </a:xfrm>
          <a:prstGeom prst="rect">
            <a:avLst/>
          </a:prstGeom>
        </p:spPr>
      </p:pic>
      <p:pic>
        <p:nvPicPr>
          <p:cNvPr id="102" name="Picture 10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3894" y="2343824"/>
            <a:ext cx="360000" cy="370800"/>
          </a:xfrm>
          <a:prstGeom prst="rect">
            <a:avLst/>
          </a:prstGeom>
        </p:spPr>
      </p:pic>
      <p:pic>
        <p:nvPicPr>
          <p:cNvPr id="103" name="Picture 10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3894" y="75540"/>
            <a:ext cx="360000" cy="370800"/>
          </a:xfrm>
          <a:prstGeom prst="rect">
            <a:avLst/>
          </a:prstGeom>
        </p:spPr>
      </p:pic>
      <p:pic>
        <p:nvPicPr>
          <p:cNvPr id="105" name="Picture 10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3894" y="4622119"/>
            <a:ext cx="360000" cy="370800"/>
          </a:xfrm>
          <a:prstGeom prst="rect">
            <a:avLst/>
          </a:prstGeom>
        </p:spPr>
      </p:pic>
      <p:pic>
        <p:nvPicPr>
          <p:cNvPr id="106" name="Picture 10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3877" y="4622119"/>
            <a:ext cx="360000" cy="370800"/>
          </a:xfrm>
          <a:prstGeom prst="rect">
            <a:avLst/>
          </a:prstGeom>
        </p:spPr>
      </p:pic>
      <p:pic>
        <p:nvPicPr>
          <p:cNvPr id="108" name="Picture 10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651" y="4622119"/>
            <a:ext cx="360000" cy="370800"/>
          </a:xfrm>
          <a:prstGeom prst="rect">
            <a:avLst/>
          </a:prstGeom>
        </p:spPr>
      </p:pic>
      <p:pic>
        <p:nvPicPr>
          <p:cNvPr id="109" name="Picture 10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074" y="75540"/>
            <a:ext cx="360000" cy="370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75810" y="4662280"/>
            <a:ext cx="318798" cy="306296"/>
          </a:xfrm>
          <a:prstGeom prst="rect">
            <a:avLst/>
          </a:prstGeom>
        </p:spPr>
      </p:pic>
      <p:pic>
        <p:nvPicPr>
          <p:cNvPr id="125" name="Picture 1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271" y="2343824"/>
            <a:ext cx="360000" cy="370800"/>
          </a:xfrm>
          <a:prstGeom prst="rect">
            <a:avLst/>
          </a:prstGeom>
        </p:spPr>
      </p:pic>
      <p:grpSp>
        <p:nvGrpSpPr>
          <p:cNvPr id="129" name="Group 128"/>
          <p:cNvGrpSpPr>
            <a:grpSpLocks/>
          </p:cNvGrpSpPr>
          <p:nvPr/>
        </p:nvGrpSpPr>
        <p:grpSpPr bwMode="auto">
          <a:xfrm rot="8861073">
            <a:off x="6258079" y="160106"/>
            <a:ext cx="232527" cy="248920"/>
            <a:chOff x="3532" y="3732"/>
            <a:chExt cx="204" cy="221"/>
          </a:xfrm>
        </p:grpSpPr>
        <p:sp>
          <p:nvSpPr>
            <p:cNvPr id="130" name="Oval 129"/>
            <p:cNvSpPr>
              <a:spLocks noChangeAspect="1" noChangeArrowheads="1"/>
            </p:cNvSpPr>
            <p:nvPr/>
          </p:nvSpPr>
          <p:spPr bwMode="auto">
            <a:xfrm>
              <a:off x="3532" y="3836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31" name="Oval 130"/>
            <p:cNvSpPr>
              <a:spLocks noChangeAspect="1" noChangeArrowheads="1"/>
            </p:cNvSpPr>
            <p:nvPr/>
          </p:nvSpPr>
          <p:spPr bwMode="auto">
            <a:xfrm>
              <a:off x="3564" y="3764"/>
              <a:ext cx="172" cy="17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32" name="Oval 131"/>
            <p:cNvSpPr>
              <a:spLocks noChangeAspect="1" noChangeArrowheads="1"/>
            </p:cNvSpPr>
            <p:nvPr/>
          </p:nvSpPr>
          <p:spPr bwMode="auto">
            <a:xfrm>
              <a:off x="3623" y="3732"/>
              <a:ext cx="61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33" name="Oval 132"/>
            <p:cNvSpPr>
              <a:spLocks noChangeAspect="1" noChangeArrowheads="1"/>
            </p:cNvSpPr>
            <p:nvPr/>
          </p:nvSpPr>
          <p:spPr bwMode="auto">
            <a:xfrm>
              <a:off x="3642" y="3891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</p:grpSp>
      <p:cxnSp>
        <p:nvCxnSpPr>
          <p:cNvPr id="134" name="Straight Connector 133"/>
          <p:cNvCxnSpPr/>
          <p:nvPr/>
        </p:nvCxnSpPr>
        <p:spPr>
          <a:xfrm flipH="1">
            <a:off x="6219788" y="107792"/>
            <a:ext cx="306296" cy="3062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7797446" y="-42112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endParaRPr lang="en-GB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0" name="Straight Connector 139"/>
          <p:cNvCxnSpPr/>
          <p:nvPr/>
        </p:nvCxnSpPr>
        <p:spPr>
          <a:xfrm flipH="1">
            <a:off x="7895376" y="107792"/>
            <a:ext cx="306296" cy="3062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902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-2" y="-1"/>
          <a:ext cx="9906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1000"/>
                <a:gridCol w="1651000"/>
                <a:gridCol w="1651000"/>
                <a:gridCol w="1651000"/>
                <a:gridCol w="1651000"/>
                <a:gridCol w="1651000"/>
              </a:tblGrid>
              <a:tr h="2286000">
                <a:tc>
                  <a:txBody>
                    <a:bodyPr/>
                    <a:lstStyle/>
                    <a:p>
                      <a:endParaRPr lang="en-GB" sz="12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pic>
        <p:nvPicPr>
          <p:cNvPr id="74" name="Picture 7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216539" y="625935"/>
            <a:ext cx="1236403" cy="1156636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1826265" y="625935"/>
            <a:ext cx="1236403" cy="1156636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3521716" y="625933"/>
            <a:ext cx="1236403" cy="1156636"/>
          </a:xfrm>
          <a:prstGeom prst="rect">
            <a:avLst/>
          </a:prstGeom>
        </p:spPr>
      </p:pic>
      <p:pic>
        <p:nvPicPr>
          <p:cNvPr id="77" name="Picture 7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5131442" y="625933"/>
            <a:ext cx="1236403" cy="1156636"/>
          </a:xfrm>
          <a:prstGeom prst="rect">
            <a:avLst/>
          </a:prstGeom>
        </p:spPr>
      </p:pic>
      <p:pic>
        <p:nvPicPr>
          <p:cNvPr id="80" name="Picture 7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6826893" y="625934"/>
            <a:ext cx="1236403" cy="1156636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8461736" y="625934"/>
            <a:ext cx="1236403" cy="1156636"/>
          </a:xfrm>
          <a:prstGeom prst="rect">
            <a:avLst/>
          </a:prstGeom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216539" y="2873836"/>
            <a:ext cx="1236403" cy="1156636"/>
          </a:xfrm>
          <a:prstGeom prst="rect">
            <a:avLst/>
          </a:prstGeom>
        </p:spPr>
      </p:pic>
      <p:pic>
        <p:nvPicPr>
          <p:cNvPr id="89" name="Picture 8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1826265" y="2873836"/>
            <a:ext cx="1236403" cy="1156636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3521716" y="2873834"/>
            <a:ext cx="1236403" cy="1156636"/>
          </a:xfrm>
          <a:prstGeom prst="rect">
            <a:avLst/>
          </a:prstGeom>
        </p:spPr>
      </p:pic>
      <p:pic>
        <p:nvPicPr>
          <p:cNvPr id="95" name="Picture 9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5131442" y="2873834"/>
            <a:ext cx="1236403" cy="1156636"/>
          </a:xfrm>
          <a:prstGeom prst="rect">
            <a:avLst/>
          </a:prstGeom>
        </p:spPr>
      </p:pic>
      <p:pic>
        <p:nvPicPr>
          <p:cNvPr id="98" name="Picture 9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6826893" y="2873835"/>
            <a:ext cx="1236403" cy="1156636"/>
          </a:xfrm>
          <a:prstGeom prst="rect">
            <a:avLst/>
          </a:prstGeom>
        </p:spPr>
      </p:pic>
      <p:pic>
        <p:nvPicPr>
          <p:cNvPr id="101" name="Picture 1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8461736" y="2873835"/>
            <a:ext cx="1236403" cy="1156636"/>
          </a:xfrm>
          <a:prstGeom prst="rect">
            <a:avLst/>
          </a:prstGeom>
        </p:spPr>
      </p:pic>
      <p:pic>
        <p:nvPicPr>
          <p:cNvPr id="104" name="Picture 10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216539" y="5121736"/>
            <a:ext cx="1236403" cy="1156636"/>
          </a:xfrm>
          <a:prstGeom prst="rect">
            <a:avLst/>
          </a:prstGeom>
        </p:spPr>
      </p:pic>
      <p:pic>
        <p:nvPicPr>
          <p:cNvPr id="107" name="Picture 10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1826265" y="5121736"/>
            <a:ext cx="1236403" cy="1156636"/>
          </a:xfrm>
          <a:prstGeom prst="rect">
            <a:avLst/>
          </a:prstGeom>
        </p:spPr>
      </p:pic>
      <p:pic>
        <p:nvPicPr>
          <p:cNvPr id="110" name="Picture 10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3521716" y="5121734"/>
            <a:ext cx="1236403" cy="1156636"/>
          </a:xfrm>
          <a:prstGeom prst="rect">
            <a:avLst/>
          </a:prstGeom>
        </p:spPr>
      </p:pic>
      <p:pic>
        <p:nvPicPr>
          <p:cNvPr id="113" name="Picture 1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5131442" y="5121734"/>
            <a:ext cx="1236403" cy="1156636"/>
          </a:xfrm>
          <a:prstGeom prst="rect">
            <a:avLst/>
          </a:prstGeom>
        </p:spPr>
      </p:pic>
      <p:pic>
        <p:nvPicPr>
          <p:cNvPr id="116" name="Picture 1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6826893" y="5121735"/>
            <a:ext cx="1236403" cy="1156636"/>
          </a:xfrm>
          <a:prstGeom prst="rect">
            <a:avLst/>
          </a:prstGeom>
        </p:spPr>
      </p:pic>
      <p:pic>
        <p:nvPicPr>
          <p:cNvPr id="119" name="Picture 1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59281">
            <a:off x="8461736" y="5121735"/>
            <a:ext cx="1236403" cy="1156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380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929190"/>
              </p:ext>
            </p:extLst>
          </p:nvPr>
        </p:nvGraphicFramePr>
        <p:xfrm>
          <a:off x="-2" y="-1"/>
          <a:ext cx="9906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1000"/>
                <a:gridCol w="1651000"/>
                <a:gridCol w="1651000"/>
                <a:gridCol w="1651000"/>
                <a:gridCol w="1651000"/>
                <a:gridCol w="1651000"/>
              </a:tblGrid>
              <a:tr h="2286000">
                <a:tc>
                  <a:txBody>
                    <a:bodyPr/>
                    <a:lstStyle/>
                    <a:p>
                      <a:endParaRPr lang="en-GB" sz="12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22" name="Rounded Rectangle 21"/>
          <p:cNvSpPr/>
          <p:nvPr/>
        </p:nvSpPr>
        <p:spPr>
          <a:xfrm>
            <a:off x="57151" y="88435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METHYLATE</a:t>
            </a:r>
            <a:endParaRPr lang="en-GB" sz="12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57151" y="51024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methylation that protects your DNA from the </a:t>
            </a:r>
            <a:r>
              <a:rPr lang="en-GB" sz="1000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Eco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 restriction 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discard </a:t>
            </a:r>
            <a:r>
              <a:rPr lang="en-GB" sz="1000" b="1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Eco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 card</a:t>
            </a:r>
            <a:endParaRPr lang="en-GB" sz="1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1714501" y="88435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METHYLATE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1714501" y="51024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methylation that protects your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 the </a:t>
            </a:r>
            <a:r>
              <a:rPr lang="en-GB" sz="1000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Eco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RV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restriction 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discard </a:t>
            </a:r>
            <a:r>
              <a:rPr lang="en-GB" sz="1000" b="1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Eco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RV card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3362326" y="88435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METHYLATE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3362326" y="51024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methylation that protects your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 the </a:t>
            </a:r>
            <a:r>
              <a:rPr lang="en-GB" sz="1000" i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Nhe</a:t>
            </a:r>
            <a:r>
              <a:rPr lang="en-GB" sz="1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restriction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discard </a:t>
            </a:r>
            <a:r>
              <a:rPr lang="en-GB" sz="1000" b="1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Nhe</a:t>
            </a:r>
            <a:r>
              <a:rPr lang="en-GB" sz="1000" b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card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5010151" y="88435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METHYLATE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5010151" y="51024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methylation that protects your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 the </a:t>
            </a:r>
            <a:r>
              <a:rPr lang="en-GB" sz="1000" i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Pst</a:t>
            </a:r>
            <a:r>
              <a:rPr lang="en-GB" sz="1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restriction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discard </a:t>
            </a:r>
            <a:r>
              <a:rPr lang="en-GB" sz="1000" b="1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Pst</a:t>
            </a:r>
            <a:r>
              <a:rPr lang="en-GB" sz="1000" b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card</a:t>
            </a:r>
          </a:p>
        </p:txBody>
      </p:sp>
      <p:sp>
        <p:nvSpPr>
          <p:cNvPr id="87" name="Rounded Rectangle 86"/>
          <p:cNvSpPr/>
          <p:nvPr/>
        </p:nvSpPr>
        <p:spPr>
          <a:xfrm>
            <a:off x="6657976" y="88435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METHYLATE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6657976" y="51024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methylation that protects your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 the </a:t>
            </a:r>
            <a:r>
              <a:rPr lang="en-GB" sz="1000" i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Bam</a:t>
            </a:r>
            <a:r>
              <a:rPr lang="en-GB" sz="1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restriction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discard </a:t>
            </a:r>
            <a:r>
              <a:rPr lang="en-GB" sz="1000" b="1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Bam</a:t>
            </a:r>
            <a:r>
              <a:rPr lang="en-GB" sz="1000" b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card</a:t>
            </a:r>
          </a:p>
        </p:txBody>
      </p:sp>
      <p:sp>
        <p:nvSpPr>
          <p:cNvPr id="90" name="Rounded Rectangle 89"/>
          <p:cNvSpPr/>
          <p:nvPr/>
        </p:nvSpPr>
        <p:spPr>
          <a:xfrm>
            <a:off x="8305801" y="88435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METHYLATE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8305801" y="51024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methylation that protects your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 the </a:t>
            </a:r>
            <a:r>
              <a:rPr lang="en-GB" sz="1000" i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Hin</a:t>
            </a:r>
            <a:r>
              <a:rPr lang="en-GB" sz="1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dIII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restriction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discard </a:t>
            </a:r>
            <a:r>
              <a:rPr lang="en-GB" sz="1000" b="1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Hin</a:t>
            </a:r>
            <a:r>
              <a:rPr lang="en-GB" sz="1000" b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dIII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card</a:t>
            </a:r>
          </a:p>
        </p:txBody>
      </p:sp>
      <p:sp>
        <p:nvSpPr>
          <p:cNvPr id="93" name="Rounded Rectangle 92"/>
          <p:cNvSpPr/>
          <p:nvPr/>
        </p:nvSpPr>
        <p:spPr>
          <a:xfrm>
            <a:off x="57151" y="2364910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METHYLATE</a:t>
            </a:r>
            <a:endParaRPr lang="en-GB" sz="12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94" name="Rounded Rectangle 93"/>
          <p:cNvSpPr/>
          <p:nvPr/>
        </p:nvSpPr>
        <p:spPr>
          <a:xfrm>
            <a:off x="57151" y="2786721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methylation that protects your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 the </a:t>
            </a:r>
            <a:r>
              <a:rPr lang="en-GB" sz="1000" i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Taq</a:t>
            </a:r>
            <a:r>
              <a:rPr lang="en-GB" sz="1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restriction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discard </a:t>
            </a:r>
            <a:r>
              <a:rPr lang="en-GB" sz="1000" b="1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Taq</a:t>
            </a:r>
            <a:r>
              <a:rPr lang="en-GB" sz="1000" b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card</a:t>
            </a:r>
          </a:p>
        </p:txBody>
      </p:sp>
      <p:sp>
        <p:nvSpPr>
          <p:cNvPr id="96" name="Rounded Rectangle 95"/>
          <p:cNvSpPr/>
          <p:nvPr/>
        </p:nvSpPr>
        <p:spPr>
          <a:xfrm>
            <a:off x="1714501" y="2364910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METHYLATE</a:t>
            </a:r>
            <a:endParaRPr lang="en-GB" sz="12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97" name="Rounded Rectangle 96"/>
          <p:cNvSpPr/>
          <p:nvPr/>
        </p:nvSpPr>
        <p:spPr>
          <a:xfrm>
            <a:off x="1714501" y="2786721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methylation that protects your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 the </a:t>
            </a:r>
            <a:r>
              <a:rPr lang="en-GB" sz="1000" i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Aha</a:t>
            </a:r>
            <a:r>
              <a:rPr lang="en-GB" sz="1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restriction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discard </a:t>
            </a:r>
            <a:r>
              <a:rPr lang="en-GB" sz="1000" b="1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AhaIII</a:t>
            </a:r>
            <a:r>
              <a:rPr lang="en-GB" sz="1000" b="1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card</a:t>
            </a:r>
          </a:p>
        </p:txBody>
      </p:sp>
      <p:sp>
        <p:nvSpPr>
          <p:cNvPr id="99" name="Rounded Rectangle 98"/>
          <p:cNvSpPr/>
          <p:nvPr/>
        </p:nvSpPr>
        <p:spPr>
          <a:xfrm>
            <a:off x="3362326" y="2364910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METHYLATE</a:t>
            </a:r>
          </a:p>
        </p:txBody>
      </p:sp>
      <p:sp>
        <p:nvSpPr>
          <p:cNvPr id="100" name="Rounded Rectangle 99"/>
          <p:cNvSpPr/>
          <p:nvPr/>
        </p:nvSpPr>
        <p:spPr>
          <a:xfrm>
            <a:off x="3362326" y="2786721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methylation that protects your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 the </a:t>
            </a:r>
            <a:r>
              <a:rPr lang="en-GB" sz="1000" i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</a:t>
            </a:r>
            <a:r>
              <a:rPr lang="en-GB" sz="1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restriction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discard </a:t>
            </a:r>
            <a:r>
              <a:rPr lang="en-GB" sz="1000" b="1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FunI</a:t>
            </a:r>
            <a:r>
              <a:rPr lang="en-GB" sz="1000" b="1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card</a:t>
            </a:r>
          </a:p>
        </p:txBody>
      </p:sp>
      <p:sp>
        <p:nvSpPr>
          <p:cNvPr id="102" name="Rounded Rectangle 101"/>
          <p:cNvSpPr/>
          <p:nvPr/>
        </p:nvSpPr>
        <p:spPr>
          <a:xfrm>
            <a:off x="5010151" y="2364910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METHYLATE</a:t>
            </a:r>
          </a:p>
        </p:txBody>
      </p:sp>
      <p:sp>
        <p:nvSpPr>
          <p:cNvPr id="103" name="Rounded Rectangle 102"/>
          <p:cNvSpPr/>
          <p:nvPr/>
        </p:nvSpPr>
        <p:spPr>
          <a:xfrm>
            <a:off x="5010151" y="2786721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methylation that protects your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 the </a:t>
            </a:r>
            <a:r>
              <a:rPr lang="en-GB" sz="1000" i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Hae</a:t>
            </a:r>
            <a:r>
              <a:rPr lang="en-GB" sz="1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restriction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discard </a:t>
            </a:r>
            <a:r>
              <a:rPr lang="en-GB" sz="1000" b="1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HaeIII</a:t>
            </a:r>
            <a:r>
              <a:rPr lang="en-GB" sz="1000" b="1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card</a:t>
            </a:r>
          </a:p>
        </p:txBody>
      </p:sp>
      <p:sp>
        <p:nvSpPr>
          <p:cNvPr id="105" name="Rounded Rectangle 104"/>
          <p:cNvSpPr/>
          <p:nvPr/>
        </p:nvSpPr>
        <p:spPr>
          <a:xfrm>
            <a:off x="6657976" y="2364910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METHYLATE</a:t>
            </a:r>
          </a:p>
        </p:txBody>
      </p:sp>
      <p:sp>
        <p:nvSpPr>
          <p:cNvPr id="106" name="Rounded Rectangle 105"/>
          <p:cNvSpPr/>
          <p:nvPr/>
        </p:nvSpPr>
        <p:spPr>
          <a:xfrm>
            <a:off x="6657976" y="2786721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methylation that protects your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 the </a:t>
            </a:r>
            <a:r>
              <a:rPr lang="en-GB" sz="1000" i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Sma</a:t>
            </a:r>
            <a:r>
              <a:rPr lang="en-GB" sz="1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restriction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discard </a:t>
            </a:r>
            <a:r>
              <a:rPr lang="en-GB" sz="1000" b="1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SmaI</a:t>
            </a:r>
            <a:r>
              <a:rPr lang="en-GB" sz="1000" b="1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card</a:t>
            </a:r>
          </a:p>
        </p:txBody>
      </p:sp>
      <p:sp>
        <p:nvSpPr>
          <p:cNvPr id="108" name="Rounded Rectangle 107"/>
          <p:cNvSpPr/>
          <p:nvPr/>
        </p:nvSpPr>
        <p:spPr>
          <a:xfrm>
            <a:off x="8305801" y="2364910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METHYLATE</a:t>
            </a:r>
          </a:p>
        </p:txBody>
      </p:sp>
      <p:sp>
        <p:nvSpPr>
          <p:cNvPr id="109" name="Rounded Rectangle 108"/>
          <p:cNvSpPr/>
          <p:nvPr/>
        </p:nvSpPr>
        <p:spPr>
          <a:xfrm>
            <a:off x="8305801" y="2786721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methylation that protects your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 the </a:t>
            </a:r>
            <a:r>
              <a:rPr lang="en-GB" sz="1000" i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</a:t>
            </a:r>
            <a:r>
              <a:rPr lang="en-GB" sz="1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restriction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discard </a:t>
            </a:r>
            <a:r>
              <a:rPr lang="en-GB" sz="1000" b="1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NotI</a:t>
            </a:r>
            <a:r>
              <a:rPr lang="en-GB" sz="1000" b="1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card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6657976" y="4641385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METHYLATE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6657976" y="506319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methylation that protects your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 the </a:t>
            </a:r>
            <a:r>
              <a:rPr lang="en-GB" sz="1000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Fsp</a:t>
            </a:r>
            <a:r>
              <a:rPr lang="en-GB" sz="1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restriction 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discard </a:t>
            </a:r>
            <a:r>
              <a:rPr lang="en-GB" sz="1000" b="1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Fsp</a:t>
            </a:r>
            <a:r>
              <a:rPr lang="en-GB" sz="1000" b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card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8305801" y="4641385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METHYLATE</a:t>
            </a:r>
            <a:endParaRPr lang="en-GB" sz="12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8305801" y="506319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methylation that protects your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 the </a:t>
            </a:r>
            <a:r>
              <a:rPr lang="en-GB" sz="1000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Pvu</a:t>
            </a:r>
            <a:r>
              <a:rPr lang="en-GB" sz="1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restriction 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discard </a:t>
            </a:r>
            <a:r>
              <a:rPr lang="en-GB" sz="1000" b="1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Pvu</a:t>
            </a:r>
            <a:r>
              <a:rPr lang="en-GB" sz="1000" b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card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3362326" y="4641385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METHYLATE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3362326" y="506319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methylation that protects your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 the </a:t>
            </a:r>
            <a:r>
              <a:rPr lang="en-GB" sz="1000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Asc</a:t>
            </a:r>
            <a:r>
              <a:rPr lang="en-GB" sz="1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restriction 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discard </a:t>
            </a:r>
            <a:r>
              <a:rPr lang="en-GB" sz="1000" b="1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Asc</a:t>
            </a:r>
            <a:r>
              <a:rPr lang="en-GB" sz="1000" b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card</a:t>
            </a:r>
          </a:p>
        </p:txBody>
      </p:sp>
      <p:sp>
        <p:nvSpPr>
          <p:cNvPr id="129" name="Rounded Rectangle 128"/>
          <p:cNvSpPr/>
          <p:nvPr/>
        </p:nvSpPr>
        <p:spPr>
          <a:xfrm>
            <a:off x="5010151" y="4641385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METHYLATE</a:t>
            </a:r>
          </a:p>
        </p:txBody>
      </p:sp>
      <p:sp>
        <p:nvSpPr>
          <p:cNvPr id="130" name="Rounded Rectangle 129"/>
          <p:cNvSpPr/>
          <p:nvPr/>
        </p:nvSpPr>
        <p:spPr>
          <a:xfrm>
            <a:off x="5010151" y="506319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methylation that protects your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 the </a:t>
            </a:r>
            <a:r>
              <a:rPr lang="en-GB" sz="1000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Bss</a:t>
            </a:r>
            <a:r>
              <a:rPr lang="en-GB" sz="1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HII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restriction 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discard </a:t>
            </a:r>
            <a:r>
              <a:rPr lang="en-GB" sz="1000" b="1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Bss</a:t>
            </a:r>
            <a:r>
              <a:rPr lang="en-GB" sz="1000" b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HII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card</a:t>
            </a:r>
          </a:p>
        </p:txBody>
      </p:sp>
      <p:sp>
        <p:nvSpPr>
          <p:cNvPr id="132" name="Rounded Rectangle 131"/>
          <p:cNvSpPr/>
          <p:nvPr/>
        </p:nvSpPr>
        <p:spPr>
          <a:xfrm>
            <a:off x="58502" y="4641385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METHYLATE</a:t>
            </a:r>
          </a:p>
        </p:txBody>
      </p:sp>
      <p:sp>
        <p:nvSpPr>
          <p:cNvPr id="133" name="Rounded Rectangle 132"/>
          <p:cNvSpPr/>
          <p:nvPr/>
        </p:nvSpPr>
        <p:spPr>
          <a:xfrm>
            <a:off x="58502" y="506319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methylation that protects your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 the </a:t>
            </a:r>
            <a:r>
              <a:rPr lang="en-GB" sz="1000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Kpn</a:t>
            </a:r>
            <a:r>
              <a:rPr lang="en-GB" sz="1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restriction 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discard </a:t>
            </a:r>
            <a:r>
              <a:rPr lang="en-GB" sz="1000" b="1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Kpn</a:t>
            </a:r>
            <a:r>
              <a:rPr lang="en-GB" sz="1000" b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card</a:t>
            </a:r>
          </a:p>
        </p:txBody>
      </p:sp>
      <p:sp>
        <p:nvSpPr>
          <p:cNvPr id="135" name="Rounded Rectangle 134"/>
          <p:cNvSpPr/>
          <p:nvPr/>
        </p:nvSpPr>
        <p:spPr>
          <a:xfrm>
            <a:off x="1706327" y="4641385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METHYLATE</a:t>
            </a:r>
          </a:p>
        </p:txBody>
      </p:sp>
      <p:sp>
        <p:nvSpPr>
          <p:cNvPr id="136" name="Rounded Rectangle 135"/>
          <p:cNvSpPr/>
          <p:nvPr/>
        </p:nvSpPr>
        <p:spPr>
          <a:xfrm>
            <a:off x="1706327" y="506319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methylation that protects your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 the </a:t>
            </a:r>
            <a:r>
              <a:rPr lang="en-GB" sz="1000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Dra</a:t>
            </a:r>
            <a:r>
              <a:rPr lang="en-GB" sz="1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restriction 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discard </a:t>
            </a:r>
            <a:r>
              <a:rPr lang="en-GB" sz="1000" b="1" i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Dra</a:t>
            </a:r>
            <a:r>
              <a:rPr lang="en-GB" sz="1000" b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card</a:t>
            </a:r>
          </a:p>
        </p:txBody>
      </p:sp>
      <p:pic>
        <p:nvPicPr>
          <p:cNvPr id="138" name="Picture 1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4284" y="1920483"/>
            <a:ext cx="276330" cy="336077"/>
          </a:xfrm>
          <a:prstGeom prst="rect">
            <a:avLst/>
          </a:prstGeom>
        </p:spPr>
      </p:pic>
      <p:pic>
        <p:nvPicPr>
          <p:cNvPr id="139" name="Picture 1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1634" y="1920483"/>
            <a:ext cx="276330" cy="336077"/>
          </a:xfrm>
          <a:prstGeom prst="rect">
            <a:avLst/>
          </a:prstGeom>
        </p:spPr>
      </p:pic>
      <p:pic>
        <p:nvPicPr>
          <p:cNvPr id="140" name="Picture 1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9459" y="1920483"/>
            <a:ext cx="276330" cy="336077"/>
          </a:xfrm>
          <a:prstGeom prst="rect">
            <a:avLst/>
          </a:prstGeom>
        </p:spPr>
      </p:pic>
      <p:pic>
        <p:nvPicPr>
          <p:cNvPr id="141" name="Picture 1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7284" y="1920483"/>
            <a:ext cx="276330" cy="336077"/>
          </a:xfrm>
          <a:prstGeom prst="rect">
            <a:avLst/>
          </a:prstGeom>
        </p:spPr>
      </p:pic>
      <p:pic>
        <p:nvPicPr>
          <p:cNvPr id="142" name="Picture 1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5109" y="1920483"/>
            <a:ext cx="276330" cy="336077"/>
          </a:xfrm>
          <a:prstGeom prst="rect">
            <a:avLst/>
          </a:prstGeom>
        </p:spPr>
      </p:pic>
      <p:pic>
        <p:nvPicPr>
          <p:cNvPr id="143" name="Picture 1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934" y="1920483"/>
            <a:ext cx="276330" cy="336077"/>
          </a:xfrm>
          <a:prstGeom prst="rect">
            <a:avLst/>
          </a:prstGeom>
        </p:spPr>
      </p:pic>
      <p:pic>
        <p:nvPicPr>
          <p:cNvPr id="144" name="Picture 14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4284" y="4196958"/>
            <a:ext cx="276330" cy="336077"/>
          </a:xfrm>
          <a:prstGeom prst="rect">
            <a:avLst/>
          </a:prstGeom>
        </p:spPr>
      </p:pic>
      <p:pic>
        <p:nvPicPr>
          <p:cNvPr id="145" name="Picture 14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1634" y="4196958"/>
            <a:ext cx="276330" cy="336077"/>
          </a:xfrm>
          <a:prstGeom prst="rect">
            <a:avLst/>
          </a:prstGeom>
        </p:spPr>
      </p:pic>
      <p:pic>
        <p:nvPicPr>
          <p:cNvPr id="146" name="Picture 1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9459" y="4196958"/>
            <a:ext cx="276330" cy="336077"/>
          </a:xfrm>
          <a:prstGeom prst="rect">
            <a:avLst/>
          </a:prstGeom>
        </p:spPr>
      </p:pic>
      <p:pic>
        <p:nvPicPr>
          <p:cNvPr id="147" name="Picture 14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7284" y="4196958"/>
            <a:ext cx="276330" cy="336077"/>
          </a:xfrm>
          <a:prstGeom prst="rect">
            <a:avLst/>
          </a:prstGeom>
        </p:spPr>
      </p:pic>
      <p:pic>
        <p:nvPicPr>
          <p:cNvPr id="148" name="Picture 14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5109" y="4196958"/>
            <a:ext cx="276330" cy="336077"/>
          </a:xfrm>
          <a:prstGeom prst="rect">
            <a:avLst/>
          </a:prstGeom>
        </p:spPr>
      </p:pic>
      <p:pic>
        <p:nvPicPr>
          <p:cNvPr id="149" name="Picture 14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934" y="4196958"/>
            <a:ext cx="276330" cy="336077"/>
          </a:xfrm>
          <a:prstGeom prst="rect">
            <a:avLst/>
          </a:prstGeom>
        </p:spPr>
      </p:pic>
      <p:pic>
        <p:nvPicPr>
          <p:cNvPr id="150" name="Picture 1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5109" y="6473433"/>
            <a:ext cx="276330" cy="336077"/>
          </a:xfrm>
          <a:prstGeom prst="rect">
            <a:avLst/>
          </a:prstGeom>
        </p:spPr>
      </p:pic>
      <p:pic>
        <p:nvPicPr>
          <p:cNvPr id="151" name="Picture 15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934" y="6473433"/>
            <a:ext cx="276330" cy="336077"/>
          </a:xfrm>
          <a:prstGeom prst="rect">
            <a:avLst/>
          </a:prstGeom>
        </p:spPr>
      </p:pic>
      <p:pic>
        <p:nvPicPr>
          <p:cNvPr id="152" name="Picture 1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9459" y="6473433"/>
            <a:ext cx="276330" cy="336077"/>
          </a:xfrm>
          <a:prstGeom prst="rect">
            <a:avLst/>
          </a:prstGeom>
        </p:spPr>
      </p:pic>
      <p:pic>
        <p:nvPicPr>
          <p:cNvPr id="153" name="Picture 1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7284" y="6473433"/>
            <a:ext cx="276330" cy="336077"/>
          </a:xfrm>
          <a:prstGeom prst="rect">
            <a:avLst/>
          </a:prstGeom>
        </p:spPr>
      </p:pic>
      <p:pic>
        <p:nvPicPr>
          <p:cNvPr id="154" name="Picture 15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5635" y="6473433"/>
            <a:ext cx="276330" cy="336077"/>
          </a:xfrm>
          <a:prstGeom prst="rect">
            <a:avLst/>
          </a:prstGeom>
        </p:spPr>
      </p:pic>
      <p:pic>
        <p:nvPicPr>
          <p:cNvPr id="155" name="Picture 1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3460" y="6473433"/>
            <a:ext cx="276330" cy="336077"/>
          </a:xfrm>
          <a:prstGeom prst="rect">
            <a:avLst/>
          </a:prstGeom>
        </p:spPr>
      </p:pic>
      <p:grpSp>
        <p:nvGrpSpPr>
          <p:cNvPr id="57" name="Group 56"/>
          <p:cNvGrpSpPr>
            <a:grpSpLocks/>
          </p:cNvGrpSpPr>
          <p:nvPr/>
        </p:nvGrpSpPr>
        <p:grpSpPr bwMode="auto">
          <a:xfrm rot="8861073">
            <a:off x="1340151" y="133441"/>
            <a:ext cx="232527" cy="248920"/>
            <a:chOff x="3532" y="3732"/>
            <a:chExt cx="204" cy="221"/>
          </a:xfrm>
        </p:grpSpPr>
        <p:sp>
          <p:nvSpPr>
            <p:cNvPr id="58" name="Oval 57"/>
            <p:cNvSpPr>
              <a:spLocks noChangeAspect="1" noChangeArrowheads="1"/>
            </p:cNvSpPr>
            <p:nvPr/>
          </p:nvSpPr>
          <p:spPr bwMode="auto">
            <a:xfrm>
              <a:off x="3532" y="3836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59" name="Oval 58"/>
            <p:cNvSpPr>
              <a:spLocks noChangeAspect="1" noChangeArrowheads="1"/>
            </p:cNvSpPr>
            <p:nvPr/>
          </p:nvSpPr>
          <p:spPr bwMode="auto">
            <a:xfrm>
              <a:off x="3564" y="3764"/>
              <a:ext cx="172" cy="17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60" name="Oval 59"/>
            <p:cNvSpPr>
              <a:spLocks noChangeAspect="1" noChangeArrowheads="1"/>
            </p:cNvSpPr>
            <p:nvPr/>
          </p:nvSpPr>
          <p:spPr bwMode="auto">
            <a:xfrm>
              <a:off x="3623" y="3732"/>
              <a:ext cx="61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61" name="Oval 60"/>
            <p:cNvSpPr>
              <a:spLocks noChangeAspect="1" noChangeArrowheads="1"/>
            </p:cNvSpPr>
            <p:nvPr/>
          </p:nvSpPr>
          <p:spPr bwMode="auto">
            <a:xfrm>
              <a:off x="3642" y="3891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</p:grpSp>
      <p:grpSp>
        <p:nvGrpSpPr>
          <p:cNvPr id="62" name="Group 61"/>
          <p:cNvGrpSpPr>
            <a:grpSpLocks/>
          </p:cNvGrpSpPr>
          <p:nvPr/>
        </p:nvGrpSpPr>
        <p:grpSpPr bwMode="auto">
          <a:xfrm rot="8861073">
            <a:off x="1340151" y="2408725"/>
            <a:ext cx="232527" cy="248920"/>
            <a:chOff x="3532" y="3732"/>
            <a:chExt cx="204" cy="221"/>
          </a:xfrm>
        </p:grpSpPr>
        <p:sp>
          <p:nvSpPr>
            <p:cNvPr id="63" name="Oval 62"/>
            <p:cNvSpPr>
              <a:spLocks noChangeAspect="1" noChangeArrowheads="1"/>
            </p:cNvSpPr>
            <p:nvPr/>
          </p:nvSpPr>
          <p:spPr bwMode="auto">
            <a:xfrm>
              <a:off x="3532" y="3836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64" name="Oval 63"/>
            <p:cNvSpPr>
              <a:spLocks noChangeAspect="1" noChangeArrowheads="1"/>
            </p:cNvSpPr>
            <p:nvPr/>
          </p:nvSpPr>
          <p:spPr bwMode="auto">
            <a:xfrm>
              <a:off x="3564" y="3764"/>
              <a:ext cx="172" cy="17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65" name="Oval 64"/>
            <p:cNvSpPr>
              <a:spLocks noChangeAspect="1" noChangeArrowheads="1"/>
            </p:cNvSpPr>
            <p:nvPr/>
          </p:nvSpPr>
          <p:spPr bwMode="auto">
            <a:xfrm>
              <a:off x="3623" y="3732"/>
              <a:ext cx="61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66" name="Oval 65"/>
            <p:cNvSpPr>
              <a:spLocks noChangeAspect="1" noChangeArrowheads="1"/>
            </p:cNvSpPr>
            <p:nvPr/>
          </p:nvSpPr>
          <p:spPr bwMode="auto">
            <a:xfrm>
              <a:off x="3642" y="3891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</p:grpSp>
      <p:grpSp>
        <p:nvGrpSpPr>
          <p:cNvPr id="67" name="Group 66"/>
          <p:cNvGrpSpPr>
            <a:grpSpLocks/>
          </p:cNvGrpSpPr>
          <p:nvPr/>
        </p:nvGrpSpPr>
        <p:grpSpPr bwMode="auto">
          <a:xfrm rot="8861073">
            <a:off x="1340152" y="4698775"/>
            <a:ext cx="232527" cy="248920"/>
            <a:chOff x="3532" y="3732"/>
            <a:chExt cx="204" cy="221"/>
          </a:xfrm>
        </p:grpSpPr>
        <p:sp>
          <p:nvSpPr>
            <p:cNvPr id="68" name="Oval 67"/>
            <p:cNvSpPr>
              <a:spLocks noChangeAspect="1" noChangeArrowheads="1"/>
            </p:cNvSpPr>
            <p:nvPr/>
          </p:nvSpPr>
          <p:spPr bwMode="auto">
            <a:xfrm>
              <a:off x="3532" y="3836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71" name="Oval 70"/>
            <p:cNvSpPr>
              <a:spLocks noChangeAspect="1" noChangeArrowheads="1"/>
            </p:cNvSpPr>
            <p:nvPr/>
          </p:nvSpPr>
          <p:spPr bwMode="auto">
            <a:xfrm>
              <a:off x="3564" y="3764"/>
              <a:ext cx="172" cy="17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74" name="Oval 73"/>
            <p:cNvSpPr>
              <a:spLocks noChangeAspect="1" noChangeArrowheads="1"/>
            </p:cNvSpPr>
            <p:nvPr/>
          </p:nvSpPr>
          <p:spPr bwMode="auto">
            <a:xfrm>
              <a:off x="3623" y="3732"/>
              <a:ext cx="61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77" name="Oval 76"/>
            <p:cNvSpPr>
              <a:spLocks noChangeAspect="1" noChangeArrowheads="1"/>
            </p:cNvSpPr>
            <p:nvPr/>
          </p:nvSpPr>
          <p:spPr bwMode="auto">
            <a:xfrm>
              <a:off x="3642" y="3891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</p:grpSp>
      <p:grpSp>
        <p:nvGrpSpPr>
          <p:cNvPr id="80" name="Group 79"/>
          <p:cNvGrpSpPr>
            <a:grpSpLocks/>
          </p:cNvGrpSpPr>
          <p:nvPr/>
        </p:nvGrpSpPr>
        <p:grpSpPr bwMode="auto">
          <a:xfrm rot="8861073">
            <a:off x="3005979" y="133441"/>
            <a:ext cx="232527" cy="248920"/>
            <a:chOff x="3532" y="3732"/>
            <a:chExt cx="204" cy="221"/>
          </a:xfrm>
        </p:grpSpPr>
        <p:sp>
          <p:nvSpPr>
            <p:cNvPr id="83" name="Oval 82"/>
            <p:cNvSpPr>
              <a:spLocks noChangeAspect="1" noChangeArrowheads="1"/>
            </p:cNvSpPr>
            <p:nvPr/>
          </p:nvSpPr>
          <p:spPr bwMode="auto">
            <a:xfrm>
              <a:off x="3532" y="3836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86" name="Oval 85"/>
            <p:cNvSpPr>
              <a:spLocks noChangeAspect="1" noChangeArrowheads="1"/>
            </p:cNvSpPr>
            <p:nvPr/>
          </p:nvSpPr>
          <p:spPr bwMode="auto">
            <a:xfrm>
              <a:off x="3564" y="3764"/>
              <a:ext cx="172" cy="17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89" name="Oval 88"/>
            <p:cNvSpPr>
              <a:spLocks noChangeAspect="1" noChangeArrowheads="1"/>
            </p:cNvSpPr>
            <p:nvPr/>
          </p:nvSpPr>
          <p:spPr bwMode="auto">
            <a:xfrm>
              <a:off x="3623" y="3732"/>
              <a:ext cx="61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92" name="Oval 91"/>
            <p:cNvSpPr>
              <a:spLocks noChangeAspect="1" noChangeArrowheads="1"/>
            </p:cNvSpPr>
            <p:nvPr/>
          </p:nvSpPr>
          <p:spPr bwMode="auto">
            <a:xfrm>
              <a:off x="3642" y="3891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</p:grpSp>
      <p:grpSp>
        <p:nvGrpSpPr>
          <p:cNvPr id="95" name="Group 94"/>
          <p:cNvGrpSpPr>
            <a:grpSpLocks/>
          </p:cNvGrpSpPr>
          <p:nvPr/>
        </p:nvGrpSpPr>
        <p:grpSpPr bwMode="auto">
          <a:xfrm rot="8861073">
            <a:off x="3005979" y="2408725"/>
            <a:ext cx="232527" cy="248920"/>
            <a:chOff x="3532" y="3732"/>
            <a:chExt cx="204" cy="221"/>
          </a:xfrm>
        </p:grpSpPr>
        <p:sp>
          <p:nvSpPr>
            <p:cNvPr id="98" name="Oval 97"/>
            <p:cNvSpPr>
              <a:spLocks noChangeAspect="1" noChangeArrowheads="1"/>
            </p:cNvSpPr>
            <p:nvPr/>
          </p:nvSpPr>
          <p:spPr bwMode="auto">
            <a:xfrm>
              <a:off x="3532" y="3836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01" name="Oval 100"/>
            <p:cNvSpPr>
              <a:spLocks noChangeAspect="1" noChangeArrowheads="1"/>
            </p:cNvSpPr>
            <p:nvPr/>
          </p:nvSpPr>
          <p:spPr bwMode="auto">
            <a:xfrm>
              <a:off x="3564" y="3764"/>
              <a:ext cx="172" cy="17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04" name="Oval 103"/>
            <p:cNvSpPr>
              <a:spLocks noChangeAspect="1" noChangeArrowheads="1"/>
            </p:cNvSpPr>
            <p:nvPr/>
          </p:nvSpPr>
          <p:spPr bwMode="auto">
            <a:xfrm>
              <a:off x="3623" y="3732"/>
              <a:ext cx="61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07" name="Oval 106"/>
            <p:cNvSpPr>
              <a:spLocks noChangeAspect="1" noChangeArrowheads="1"/>
            </p:cNvSpPr>
            <p:nvPr/>
          </p:nvSpPr>
          <p:spPr bwMode="auto">
            <a:xfrm>
              <a:off x="3642" y="3891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</p:grpSp>
      <p:grpSp>
        <p:nvGrpSpPr>
          <p:cNvPr id="110" name="Group 109"/>
          <p:cNvGrpSpPr>
            <a:grpSpLocks/>
          </p:cNvGrpSpPr>
          <p:nvPr/>
        </p:nvGrpSpPr>
        <p:grpSpPr bwMode="auto">
          <a:xfrm rot="8861073">
            <a:off x="3005980" y="4698775"/>
            <a:ext cx="232527" cy="248920"/>
            <a:chOff x="3532" y="3732"/>
            <a:chExt cx="204" cy="221"/>
          </a:xfrm>
        </p:grpSpPr>
        <p:sp>
          <p:nvSpPr>
            <p:cNvPr id="111" name="Oval 110"/>
            <p:cNvSpPr>
              <a:spLocks noChangeAspect="1" noChangeArrowheads="1"/>
            </p:cNvSpPr>
            <p:nvPr/>
          </p:nvSpPr>
          <p:spPr bwMode="auto">
            <a:xfrm>
              <a:off x="3532" y="3836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12" name="Oval 111"/>
            <p:cNvSpPr>
              <a:spLocks noChangeAspect="1" noChangeArrowheads="1"/>
            </p:cNvSpPr>
            <p:nvPr/>
          </p:nvSpPr>
          <p:spPr bwMode="auto">
            <a:xfrm>
              <a:off x="3564" y="3764"/>
              <a:ext cx="172" cy="17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13" name="Oval 112"/>
            <p:cNvSpPr>
              <a:spLocks noChangeAspect="1" noChangeArrowheads="1"/>
            </p:cNvSpPr>
            <p:nvPr/>
          </p:nvSpPr>
          <p:spPr bwMode="auto">
            <a:xfrm>
              <a:off x="3623" y="3732"/>
              <a:ext cx="61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14" name="Oval 113"/>
            <p:cNvSpPr>
              <a:spLocks noChangeAspect="1" noChangeArrowheads="1"/>
            </p:cNvSpPr>
            <p:nvPr/>
          </p:nvSpPr>
          <p:spPr bwMode="auto">
            <a:xfrm>
              <a:off x="3642" y="3891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</p:grpSp>
      <p:grpSp>
        <p:nvGrpSpPr>
          <p:cNvPr id="115" name="Group 114"/>
          <p:cNvGrpSpPr>
            <a:grpSpLocks/>
          </p:cNvGrpSpPr>
          <p:nvPr/>
        </p:nvGrpSpPr>
        <p:grpSpPr bwMode="auto">
          <a:xfrm rot="8861073">
            <a:off x="4624247" y="133441"/>
            <a:ext cx="232527" cy="248920"/>
            <a:chOff x="3532" y="3732"/>
            <a:chExt cx="204" cy="221"/>
          </a:xfrm>
        </p:grpSpPr>
        <p:sp>
          <p:nvSpPr>
            <p:cNvPr id="116" name="Oval 115"/>
            <p:cNvSpPr>
              <a:spLocks noChangeAspect="1" noChangeArrowheads="1"/>
            </p:cNvSpPr>
            <p:nvPr/>
          </p:nvSpPr>
          <p:spPr bwMode="auto">
            <a:xfrm>
              <a:off x="3532" y="3836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17" name="Oval 116"/>
            <p:cNvSpPr>
              <a:spLocks noChangeAspect="1" noChangeArrowheads="1"/>
            </p:cNvSpPr>
            <p:nvPr/>
          </p:nvSpPr>
          <p:spPr bwMode="auto">
            <a:xfrm>
              <a:off x="3564" y="3764"/>
              <a:ext cx="172" cy="17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18" name="Oval 117"/>
            <p:cNvSpPr>
              <a:spLocks noChangeAspect="1" noChangeArrowheads="1"/>
            </p:cNvSpPr>
            <p:nvPr/>
          </p:nvSpPr>
          <p:spPr bwMode="auto">
            <a:xfrm>
              <a:off x="3623" y="3732"/>
              <a:ext cx="61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19" name="Oval 118"/>
            <p:cNvSpPr>
              <a:spLocks noChangeAspect="1" noChangeArrowheads="1"/>
            </p:cNvSpPr>
            <p:nvPr/>
          </p:nvSpPr>
          <p:spPr bwMode="auto">
            <a:xfrm>
              <a:off x="3642" y="3891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</p:grpSp>
      <p:grpSp>
        <p:nvGrpSpPr>
          <p:cNvPr id="120" name="Group 119"/>
          <p:cNvGrpSpPr>
            <a:grpSpLocks/>
          </p:cNvGrpSpPr>
          <p:nvPr/>
        </p:nvGrpSpPr>
        <p:grpSpPr bwMode="auto">
          <a:xfrm rot="8861073">
            <a:off x="4624247" y="2408725"/>
            <a:ext cx="232527" cy="248920"/>
            <a:chOff x="3532" y="3732"/>
            <a:chExt cx="204" cy="221"/>
          </a:xfrm>
        </p:grpSpPr>
        <p:sp>
          <p:nvSpPr>
            <p:cNvPr id="121" name="Oval 120"/>
            <p:cNvSpPr>
              <a:spLocks noChangeAspect="1" noChangeArrowheads="1"/>
            </p:cNvSpPr>
            <p:nvPr/>
          </p:nvSpPr>
          <p:spPr bwMode="auto">
            <a:xfrm>
              <a:off x="3532" y="3836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22" name="Oval 121"/>
            <p:cNvSpPr>
              <a:spLocks noChangeAspect="1" noChangeArrowheads="1"/>
            </p:cNvSpPr>
            <p:nvPr/>
          </p:nvSpPr>
          <p:spPr bwMode="auto">
            <a:xfrm>
              <a:off x="3564" y="3764"/>
              <a:ext cx="172" cy="17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23" name="Oval 122"/>
            <p:cNvSpPr>
              <a:spLocks noChangeAspect="1" noChangeArrowheads="1"/>
            </p:cNvSpPr>
            <p:nvPr/>
          </p:nvSpPr>
          <p:spPr bwMode="auto">
            <a:xfrm>
              <a:off x="3623" y="3732"/>
              <a:ext cx="61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24" name="Oval 123"/>
            <p:cNvSpPr>
              <a:spLocks noChangeAspect="1" noChangeArrowheads="1"/>
            </p:cNvSpPr>
            <p:nvPr/>
          </p:nvSpPr>
          <p:spPr bwMode="auto">
            <a:xfrm>
              <a:off x="3642" y="3891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</p:grpSp>
      <p:grpSp>
        <p:nvGrpSpPr>
          <p:cNvPr id="125" name="Group 124"/>
          <p:cNvGrpSpPr>
            <a:grpSpLocks/>
          </p:cNvGrpSpPr>
          <p:nvPr/>
        </p:nvGrpSpPr>
        <p:grpSpPr bwMode="auto">
          <a:xfrm rot="8861073">
            <a:off x="4624248" y="4698775"/>
            <a:ext cx="232527" cy="248920"/>
            <a:chOff x="3532" y="3732"/>
            <a:chExt cx="204" cy="221"/>
          </a:xfrm>
        </p:grpSpPr>
        <p:sp>
          <p:nvSpPr>
            <p:cNvPr id="126" name="Oval 125"/>
            <p:cNvSpPr>
              <a:spLocks noChangeAspect="1" noChangeArrowheads="1"/>
            </p:cNvSpPr>
            <p:nvPr/>
          </p:nvSpPr>
          <p:spPr bwMode="auto">
            <a:xfrm>
              <a:off x="3532" y="3836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27" name="Oval 126"/>
            <p:cNvSpPr>
              <a:spLocks noChangeAspect="1" noChangeArrowheads="1"/>
            </p:cNvSpPr>
            <p:nvPr/>
          </p:nvSpPr>
          <p:spPr bwMode="auto">
            <a:xfrm>
              <a:off x="3564" y="3764"/>
              <a:ext cx="172" cy="17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28" name="Oval 127"/>
            <p:cNvSpPr>
              <a:spLocks noChangeAspect="1" noChangeArrowheads="1"/>
            </p:cNvSpPr>
            <p:nvPr/>
          </p:nvSpPr>
          <p:spPr bwMode="auto">
            <a:xfrm>
              <a:off x="3623" y="3732"/>
              <a:ext cx="61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31" name="Oval 130"/>
            <p:cNvSpPr>
              <a:spLocks noChangeAspect="1" noChangeArrowheads="1"/>
            </p:cNvSpPr>
            <p:nvPr/>
          </p:nvSpPr>
          <p:spPr bwMode="auto">
            <a:xfrm>
              <a:off x="3642" y="3891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</p:grpSp>
      <p:grpSp>
        <p:nvGrpSpPr>
          <p:cNvPr id="134" name="Group 133"/>
          <p:cNvGrpSpPr>
            <a:grpSpLocks/>
          </p:cNvGrpSpPr>
          <p:nvPr/>
        </p:nvGrpSpPr>
        <p:grpSpPr bwMode="auto">
          <a:xfrm rot="8861073">
            <a:off x="6290075" y="133441"/>
            <a:ext cx="232527" cy="248920"/>
            <a:chOff x="3532" y="3732"/>
            <a:chExt cx="204" cy="221"/>
          </a:xfrm>
        </p:grpSpPr>
        <p:sp>
          <p:nvSpPr>
            <p:cNvPr id="137" name="Oval 136"/>
            <p:cNvSpPr>
              <a:spLocks noChangeAspect="1" noChangeArrowheads="1"/>
            </p:cNvSpPr>
            <p:nvPr/>
          </p:nvSpPr>
          <p:spPr bwMode="auto">
            <a:xfrm>
              <a:off x="3532" y="3836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56" name="Oval 155"/>
            <p:cNvSpPr>
              <a:spLocks noChangeAspect="1" noChangeArrowheads="1"/>
            </p:cNvSpPr>
            <p:nvPr/>
          </p:nvSpPr>
          <p:spPr bwMode="auto">
            <a:xfrm>
              <a:off x="3564" y="3764"/>
              <a:ext cx="172" cy="17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57" name="Oval 156"/>
            <p:cNvSpPr>
              <a:spLocks noChangeAspect="1" noChangeArrowheads="1"/>
            </p:cNvSpPr>
            <p:nvPr/>
          </p:nvSpPr>
          <p:spPr bwMode="auto">
            <a:xfrm>
              <a:off x="3623" y="3732"/>
              <a:ext cx="61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58" name="Oval 157"/>
            <p:cNvSpPr>
              <a:spLocks noChangeAspect="1" noChangeArrowheads="1"/>
            </p:cNvSpPr>
            <p:nvPr/>
          </p:nvSpPr>
          <p:spPr bwMode="auto">
            <a:xfrm>
              <a:off x="3642" y="3891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</p:grpSp>
      <p:grpSp>
        <p:nvGrpSpPr>
          <p:cNvPr id="159" name="Group 158"/>
          <p:cNvGrpSpPr>
            <a:grpSpLocks/>
          </p:cNvGrpSpPr>
          <p:nvPr/>
        </p:nvGrpSpPr>
        <p:grpSpPr bwMode="auto">
          <a:xfrm rot="8861073">
            <a:off x="6290075" y="2408725"/>
            <a:ext cx="232527" cy="248920"/>
            <a:chOff x="3532" y="3732"/>
            <a:chExt cx="204" cy="221"/>
          </a:xfrm>
        </p:grpSpPr>
        <p:sp>
          <p:nvSpPr>
            <p:cNvPr id="160" name="Oval 159"/>
            <p:cNvSpPr>
              <a:spLocks noChangeAspect="1" noChangeArrowheads="1"/>
            </p:cNvSpPr>
            <p:nvPr/>
          </p:nvSpPr>
          <p:spPr bwMode="auto">
            <a:xfrm>
              <a:off x="3532" y="3836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61" name="Oval 160"/>
            <p:cNvSpPr>
              <a:spLocks noChangeAspect="1" noChangeArrowheads="1"/>
            </p:cNvSpPr>
            <p:nvPr/>
          </p:nvSpPr>
          <p:spPr bwMode="auto">
            <a:xfrm>
              <a:off x="3564" y="3764"/>
              <a:ext cx="172" cy="17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62" name="Oval 161"/>
            <p:cNvSpPr>
              <a:spLocks noChangeAspect="1" noChangeArrowheads="1"/>
            </p:cNvSpPr>
            <p:nvPr/>
          </p:nvSpPr>
          <p:spPr bwMode="auto">
            <a:xfrm>
              <a:off x="3623" y="3732"/>
              <a:ext cx="61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63" name="Oval 162"/>
            <p:cNvSpPr>
              <a:spLocks noChangeAspect="1" noChangeArrowheads="1"/>
            </p:cNvSpPr>
            <p:nvPr/>
          </p:nvSpPr>
          <p:spPr bwMode="auto">
            <a:xfrm>
              <a:off x="3642" y="3891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</p:grpSp>
      <p:grpSp>
        <p:nvGrpSpPr>
          <p:cNvPr id="164" name="Group 163"/>
          <p:cNvGrpSpPr>
            <a:grpSpLocks/>
          </p:cNvGrpSpPr>
          <p:nvPr/>
        </p:nvGrpSpPr>
        <p:grpSpPr bwMode="auto">
          <a:xfrm rot="8861073">
            <a:off x="6290076" y="4698775"/>
            <a:ext cx="232527" cy="248920"/>
            <a:chOff x="3532" y="3732"/>
            <a:chExt cx="204" cy="221"/>
          </a:xfrm>
        </p:grpSpPr>
        <p:sp>
          <p:nvSpPr>
            <p:cNvPr id="165" name="Oval 164"/>
            <p:cNvSpPr>
              <a:spLocks noChangeAspect="1" noChangeArrowheads="1"/>
            </p:cNvSpPr>
            <p:nvPr/>
          </p:nvSpPr>
          <p:spPr bwMode="auto">
            <a:xfrm>
              <a:off x="3532" y="3836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66" name="Oval 165"/>
            <p:cNvSpPr>
              <a:spLocks noChangeAspect="1" noChangeArrowheads="1"/>
            </p:cNvSpPr>
            <p:nvPr/>
          </p:nvSpPr>
          <p:spPr bwMode="auto">
            <a:xfrm>
              <a:off x="3564" y="3764"/>
              <a:ext cx="172" cy="17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67" name="Oval 166"/>
            <p:cNvSpPr>
              <a:spLocks noChangeAspect="1" noChangeArrowheads="1"/>
            </p:cNvSpPr>
            <p:nvPr/>
          </p:nvSpPr>
          <p:spPr bwMode="auto">
            <a:xfrm>
              <a:off x="3623" y="3732"/>
              <a:ext cx="61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68" name="Oval 167"/>
            <p:cNvSpPr>
              <a:spLocks noChangeAspect="1" noChangeArrowheads="1"/>
            </p:cNvSpPr>
            <p:nvPr/>
          </p:nvSpPr>
          <p:spPr bwMode="auto">
            <a:xfrm>
              <a:off x="3642" y="3891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</p:grpSp>
      <p:grpSp>
        <p:nvGrpSpPr>
          <p:cNvPr id="169" name="Group 168"/>
          <p:cNvGrpSpPr>
            <a:grpSpLocks/>
          </p:cNvGrpSpPr>
          <p:nvPr/>
        </p:nvGrpSpPr>
        <p:grpSpPr bwMode="auto">
          <a:xfrm rot="8861073">
            <a:off x="7930383" y="133441"/>
            <a:ext cx="232527" cy="248920"/>
            <a:chOff x="3532" y="3732"/>
            <a:chExt cx="204" cy="221"/>
          </a:xfrm>
        </p:grpSpPr>
        <p:sp>
          <p:nvSpPr>
            <p:cNvPr id="170" name="Oval 169"/>
            <p:cNvSpPr>
              <a:spLocks noChangeAspect="1" noChangeArrowheads="1"/>
            </p:cNvSpPr>
            <p:nvPr/>
          </p:nvSpPr>
          <p:spPr bwMode="auto">
            <a:xfrm>
              <a:off x="3532" y="3836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71" name="Oval 170"/>
            <p:cNvSpPr>
              <a:spLocks noChangeAspect="1" noChangeArrowheads="1"/>
            </p:cNvSpPr>
            <p:nvPr/>
          </p:nvSpPr>
          <p:spPr bwMode="auto">
            <a:xfrm>
              <a:off x="3564" y="3764"/>
              <a:ext cx="172" cy="17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72" name="Oval 171"/>
            <p:cNvSpPr>
              <a:spLocks noChangeAspect="1" noChangeArrowheads="1"/>
            </p:cNvSpPr>
            <p:nvPr/>
          </p:nvSpPr>
          <p:spPr bwMode="auto">
            <a:xfrm>
              <a:off x="3623" y="3732"/>
              <a:ext cx="61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73" name="Oval 172"/>
            <p:cNvSpPr>
              <a:spLocks noChangeAspect="1" noChangeArrowheads="1"/>
            </p:cNvSpPr>
            <p:nvPr/>
          </p:nvSpPr>
          <p:spPr bwMode="auto">
            <a:xfrm>
              <a:off x="3642" y="3891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</p:grpSp>
      <p:grpSp>
        <p:nvGrpSpPr>
          <p:cNvPr id="174" name="Group 173"/>
          <p:cNvGrpSpPr>
            <a:grpSpLocks/>
          </p:cNvGrpSpPr>
          <p:nvPr/>
        </p:nvGrpSpPr>
        <p:grpSpPr bwMode="auto">
          <a:xfrm rot="8861073">
            <a:off x="7930383" y="2408725"/>
            <a:ext cx="232527" cy="248920"/>
            <a:chOff x="3532" y="3732"/>
            <a:chExt cx="204" cy="221"/>
          </a:xfrm>
        </p:grpSpPr>
        <p:sp>
          <p:nvSpPr>
            <p:cNvPr id="175" name="Oval 174"/>
            <p:cNvSpPr>
              <a:spLocks noChangeAspect="1" noChangeArrowheads="1"/>
            </p:cNvSpPr>
            <p:nvPr/>
          </p:nvSpPr>
          <p:spPr bwMode="auto">
            <a:xfrm>
              <a:off x="3532" y="3836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76" name="Oval 175"/>
            <p:cNvSpPr>
              <a:spLocks noChangeAspect="1" noChangeArrowheads="1"/>
            </p:cNvSpPr>
            <p:nvPr/>
          </p:nvSpPr>
          <p:spPr bwMode="auto">
            <a:xfrm>
              <a:off x="3564" y="3764"/>
              <a:ext cx="172" cy="17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77" name="Oval 176"/>
            <p:cNvSpPr>
              <a:spLocks noChangeAspect="1" noChangeArrowheads="1"/>
            </p:cNvSpPr>
            <p:nvPr/>
          </p:nvSpPr>
          <p:spPr bwMode="auto">
            <a:xfrm>
              <a:off x="3623" y="3732"/>
              <a:ext cx="61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78" name="Oval 177"/>
            <p:cNvSpPr>
              <a:spLocks noChangeAspect="1" noChangeArrowheads="1"/>
            </p:cNvSpPr>
            <p:nvPr/>
          </p:nvSpPr>
          <p:spPr bwMode="auto">
            <a:xfrm>
              <a:off x="3642" y="3891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</p:grpSp>
      <p:grpSp>
        <p:nvGrpSpPr>
          <p:cNvPr id="179" name="Group 178"/>
          <p:cNvGrpSpPr>
            <a:grpSpLocks/>
          </p:cNvGrpSpPr>
          <p:nvPr/>
        </p:nvGrpSpPr>
        <p:grpSpPr bwMode="auto">
          <a:xfrm rot="8861073">
            <a:off x="7930384" y="4698775"/>
            <a:ext cx="232527" cy="248920"/>
            <a:chOff x="3532" y="3732"/>
            <a:chExt cx="204" cy="221"/>
          </a:xfrm>
        </p:grpSpPr>
        <p:sp>
          <p:nvSpPr>
            <p:cNvPr id="180" name="Oval 179"/>
            <p:cNvSpPr>
              <a:spLocks noChangeAspect="1" noChangeArrowheads="1"/>
            </p:cNvSpPr>
            <p:nvPr/>
          </p:nvSpPr>
          <p:spPr bwMode="auto">
            <a:xfrm>
              <a:off x="3532" y="3836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81" name="Oval 180"/>
            <p:cNvSpPr>
              <a:spLocks noChangeAspect="1" noChangeArrowheads="1"/>
            </p:cNvSpPr>
            <p:nvPr/>
          </p:nvSpPr>
          <p:spPr bwMode="auto">
            <a:xfrm>
              <a:off x="3564" y="3764"/>
              <a:ext cx="172" cy="17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82" name="Oval 181"/>
            <p:cNvSpPr>
              <a:spLocks noChangeAspect="1" noChangeArrowheads="1"/>
            </p:cNvSpPr>
            <p:nvPr/>
          </p:nvSpPr>
          <p:spPr bwMode="auto">
            <a:xfrm>
              <a:off x="3623" y="3732"/>
              <a:ext cx="61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83" name="Oval 182"/>
            <p:cNvSpPr>
              <a:spLocks noChangeAspect="1" noChangeArrowheads="1"/>
            </p:cNvSpPr>
            <p:nvPr/>
          </p:nvSpPr>
          <p:spPr bwMode="auto">
            <a:xfrm>
              <a:off x="3642" y="3891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</p:grpSp>
      <p:grpSp>
        <p:nvGrpSpPr>
          <p:cNvPr id="184" name="Group 183"/>
          <p:cNvGrpSpPr>
            <a:grpSpLocks/>
          </p:cNvGrpSpPr>
          <p:nvPr/>
        </p:nvGrpSpPr>
        <p:grpSpPr bwMode="auto">
          <a:xfrm rot="8861073">
            <a:off x="9596211" y="133441"/>
            <a:ext cx="232527" cy="248920"/>
            <a:chOff x="3532" y="3732"/>
            <a:chExt cx="204" cy="221"/>
          </a:xfrm>
        </p:grpSpPr>
        <p:sp>
          <p:nvSpPr>
            <p:cNvPr id="185" name="Oval 184"/>
            <p:cNvSpPr>
              <a:spLocks noChangeAspect="1" noChangeArrowheads="1"/>
            </p:cNvSpPr>
            <p:nvPr/>
          </p:nvSpPr>
          <p:spPr bwMode="auto">
            <a:xfrm>
              <a:off x="3532" y="3836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86" name="Oval 185"/>
            <p:cNvSpPr>
              <a:spLocks noChangeAspect="1" noChangeArrowheads="1"/>
            </p:cNvSpPr>
            <p:nvPr/>
          </p:nvSpPr>
          <p:spPr bwMode="auto">
            <a:xfrm>
              <a:off x="3564" y="3764"/>
              <a:ext cx="172" cy="17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87" name="Oval 186"/>
            <p:cNvSpPr>
              <a:spLocks noChangeAspect="1" noChangeArrowheads="1"/>
            </p:cNvSpPr>
            <p:nvPr/>
          </p:nvSpPr>
          <p:spPr bwMode="auto">
            <a:xfrm>
              <a:off x="3623" y="3732"/>
              <a:ext cx="61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88" name="Oval 187"/>
            <p:cNvSpPr>
              <a:spLocks noChangeAspect="1" noChangeArrowheads="1"/>
            </p:cNvSpPr>
            <p:nvPr/>
          </p:nvSpPr>
          <p:spPr bwMode="auto">
            <a:xfrm>
              <a:off x="3642" y="3891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</p:grpSp>
      <p:grpSp>
        <p:nvGrpSpPr>
          <p:cNvPr id="189" name="Group 188"/>
          <p:cNvGrpSpPr>
            <a:grpSpLocks/>
          </p:cNvGrpSpPr>
          <p:nvPr/>
        </p:nvGrpSpPr>
        <p:grpSpPr bwMode="auto">
          <a:xfrm rot="8861073">
            <a:off x="9596211" y="2408725"/>
            <a:ext cx="232527" cy="248920"/>
            <a:chOff x="3532" y="3732"/>
            <a:chExt cx="204" cy="221"/>
          </a:xfrm>
        </p:grpSpPr>
        <p:sp>
          <p:nvSpPr>
            <p:cNvPr id="190" name="Oval 189"/>
            <p:cNvSpPr>
              <a:spLocks noChangeAspect="1" noChangeArrowheads="1"/>
            </p:cNvSpPr>
            <p:nvPr/>
          </p:nvSpPr>
          <p:spPr bwMode="auto">
            <a:xfrm>
              <a:off x="3532" y="3836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91" name="Oval 190"/>
            <p:cNvSpPr>
              <a:spLocks noChangeAspect="1" noChangeArrowheads="1"/>
            </p:cNvSpPr>
            <p:nvPr/>
          </p:nvSpPr>
          <p:spPr bwMode="auto">
            <a:xfrm>
              <a:off x="3564" y="3764"/>
              <a:ext cx="172" cy="17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92" name="Oval 191"/>
            <p:cNvSpPr>
              <a:spLocks noChangeAspect="1" noChangeArrowheads="1"/>
            </p:cNvSpPr>
            <p:nvPr/>
          </p:nvSpPr>
          <p:spPr bwMode="auto">
            <a:xfrm>
              <a:off x="3623" y="3732"/>
              <a:ext cx="61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93" name="Oval 192"/>
            <p:cNvSpPr>
              <a:spLocks noChangeAspect="1" noChangeArrowheads="1"/>
            </p:cNvSpPr>
            <p:nvPr/>
          </p:nvSpPr>
          <p:spPr bwMode="auto">
            <a:xfrm>
              <a:off x="3642" y="3891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</p:grpSp>
      <p:grpSp>
        <p:nvGrpSpPr>
          <p:cNvPr id="194" name="Group 193"/>
          <p:cNvGrpSpPr>
            <a:grpSpLocks/>
          </p:cNvGrpSpPr>
          <p:nvPr/>
        </p:nvGrpSpPr>
        <p:grpSpPr bwMode="auto">
          <a:xfrm rot="8861073">
            <a:off x="9596212" y="4698775"/>
            <a:ext cx="232527" cy="248920"/>
            <a:chOff x="3532" y="3732"/>
            <a:chExt cx="204" cy="221"/>
          </a:xfrm>
        </p:grpSpPr>
        <p:sp>
          <p:nvSpPr>
            <p:cNvPr id="195" name="Oval 194"/>
            <p:cNvSpPr>
              <a:spLocks noChangeAspect="1" noChangeArrowheads="1"/>
            </p:cNvSpPr>
            <p:nvPr/>
          </p:nvSpPr>
          <p:spPr bwMode="auto">
            <a:xfrm>
              <a:off x="3532" y="3836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96" name="Oval 195"/>
            <p:cNvSpPr>
              <a:spLocks noChangeAspect="1" noChangeArrowheads="1"/>
            </p:cNvSpPr>
            <p:nvPr/>
          </p:nvSpPr>
          <p:spPr bwMode="auto">
            <a:xfrm>
              <a:off x="3564" y="3764"/>
              <a:ext cx="172" cy="17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97" name="Oval 196"/>
            <p:cNvSpPr>
              <a:spLocks noChangeAspect="1" noChangeArrowheads="1"/>
            </p:cNvSpPr>
            <p:nvPr/>
          </p:nvSpPr>
          <p:spPr bwMode="auto">
            <a:xfrm>
              <a:off x="3623" y="3732"/>
              <a:ext cx="61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  <p:sp>
          <p:nvSpPr>
            <p:cNvPr id="198" name="Oval 197"/>
            <p:cNvSpPr>
              <a:spLocks noChangeAspect="1" noChangeArrowheads="1"/>
            </p:cNvSpPr>
            <p:nvPr/>
          </p:nvSpPr>
          <p:spPr bwMode="auto">
            <a:xfrm>
              <a:off x="3642" y="3891"/>
              <a:ext cx="62" cy="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800" b="1"/>
            </a:p>
          </p:txBody>
        </p:sp>
      </p:grpSp>
    </p:spTree>
    <p:extLst>
      <p:ext uri="{BB962C8B-B14F-4D97-AF65-F5344CB8AC3E}">
        <p14:creationId xmlns:p14="http://schemas.microsoft.com/office/powerpoint/2010/main" val="97389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-2" y="-1"/>
          <a:ext cx="9906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1000"/>
                <a:gridCol w="1651000"/>
                <a:gridCol w="1651000"/>
                <a:gridCol w="1651000"/>
                <a:gridCol w="1651000"/>
                <a:gridCol w="1651000"/>
              </a:tblGrid>
              <a:tr h="2286000">
                <a:tc>
                  <a:txBody>
                    <a:bodyPr/>
                    <a:lstStyle/>
                    <a:p>
                      <a:endParaRPr lang="en-GB" sz="12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pic>
        <p:nvPicPr>
          <p:cNvPr id="128" name="Picture 1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348" y="471777"/>
            <a:ext cx="1115775" cy="1357023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6648" y="471777"/>
            <a:ext cx="1115775" cy="1357023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4948" y="471777"/>
            <a:ext cx="1115775" cy="1357023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3248" y="471777"/>
            <a:ext cx="1115775" cy="1357023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1548" y="471777"/>
            <a:ext cx="1115775" cy="1357023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9848" y="471777"/>
            <a:ext cx="1115775" cy="1357023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348" y="2719677"/>
            <a:ext cx="1115775" cy="1357023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6648" y="2719677"/>
            <a:ext cx="1115775" cy="1357023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4948" y="2719677"/>
            <a:ext cx="1115775" cy="1357023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3248" y="2719677"/>
            <a:ext cx="1115775" cy="1357023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1548" y="2719677"/>
            <a:ext cx="1115775" cy="1357023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9848" y="2719677"/>
            <a:ext cx="1115775" cy="1357023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348" y="5043777"/>
            <a:ext cx="1115775" cy="1357023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6648" y="5043777"/>
            <a:ext cx="1115775" cy="1357023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4948" y="5043777"/>
            <a:ext cx="1115775" cy="1357023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3248" y="5043777"/>
            <a:ext cx="1115775" cy="1357023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1548" y="5043777"/>
            <a:ext cx="1115775" cy="1357023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9848" y="5043777"/>
            <a:ext cx="1115775" cy="1357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623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-2" y="-1"/>
          <a:ext cx="9906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1000"/>
                <a:gridCol w="1651000"/>
                <a:gridCol w="1651000"/>
                <a:gridCol w="1651000"/>
                <a:gridCol w="1651000"/>
                <a:gridCol w="1651000"/>
              </a:tblGrid>
              <a:tr h="2286000">
                <a:tc>
                  <a:txBody>
                    <a:bodyPr/>
                    <a:lstStyle/>
                    <a:p>
                      <a:endParaRPr lang="en-GB" sz="12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22" name="Rounded Rectangle 21"/>
          <p:cNvSpPr/>
          <p:nvPr/>
        </p:nvSpPr>
        <p:spPr>
          <a:xfrm>
            <a:off x="57151" y="88435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BACKFIRE</a:t>
            </a:r>
            <a:endParaRPr lang="en-GB" sz="20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57151" y="51024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mutation in your host’s CRISPR system causes it to turn on itself, regardless of any other defences in play</a:t>
            </a:r>
          </a:p>
          <a:p>
            <a:pPr algn="ctr"/>
            <a:endParaRPr lang="en-GB" sz="1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u="sng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WIN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immediately</a:t>
            </a:r>
            <a:endParaRPr lang="en-GB" sz="1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1714501" y="88435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HI,</a:t>
            </a:r>
          </a:p>
          <a:p>
            <a:pPr algn="ctr"/>
            <a:r>
              <a:rPr lang="en-GB" sz="11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DROXYLATE</a:t>
            </a:r>
            <a:endParaRPr lang="en-GB" sz="14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1714501" y="51024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an enzyme that allows you to methylhydroxylate cytosine in your DNA</a:t>
            </a:r>
          </a:p>
          <a:p>
            <a:pPr algn="ctr"/>
            <a:endParaRPr lang="en-GB" sz="1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discard any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restriction enzyme that recognises a site containing “C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”. Stays in play</a:t>
            </a:r>
            <a:endParaRPr lang="en-GB" sz="1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3362326" y="88435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SWEET</a:t>
            </a:r>
          </a:p>
          <a:p>
            <a:pPr algn="ctr"/>
            <a:r>
              <a:rPr lang="en-GB" sz="12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RELEASE</a:t>
            </a:r>
            <a:endParaRPr lang="en-GB" sz="16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3362326" y="51024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 enzyme that attaches glucose to hydroxy-methylcytosine, protecting your DNA</a:t>
            </a:r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GB" sz="1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“HI, DROXYLATE” card. Stays in play</a:t>
            </a:r>
            <a:endParaRPr lang="en-GB" sz="1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6657976" y="88435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PURGE</a:t>
            </a:r>
            <a:endParaRPr lang="en-GB" sz="20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6657976" y="51024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Mutations remove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long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palindromic sequences from your DNA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discard any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restriction enzyme that recognises a site of length 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 Stays in play</a:t>
            </a:r>
            <a:endParaRPr lang="en-GB" sz="1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8305801" y="88435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SLOW</a:t>
            </a:r>
          </a:p>
          <a:p>
            <a:pPr algn="ctr"/>
            <a:r>
              <a:rPr lang="en-GB" sz="12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-MO</a:t>
            </a:r>
            <a:endParaRPr lang="en-GB" sz="16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91" name="Rounded Rectangle 90"/>
          <p:cNvSpPr/>
          <p:nvPr/>
        </p:nvSpPr>
        <p:spPr>
          <a:xfrm>
            <a:off x="8305801" y="51024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a protein that inhibits protein synthesis by the host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Discard </a:t>
            </a:r>
            <a:r>
              <a:rPr lang="en-GB" sz="1000" b="1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ONE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card from your hand, pick </a:t>
            </a:r>
            <a:r>
              <a:rPr lang="en-GB" sz="1000" b="1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TWO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from the deck, and </a:t>
            </a:r>
            <a:r>
              <a:rPr lang="en-GB" sz="1000" b="1" u="sng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PLAY AGAIN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immediately</a:t>
            </a:r>
          </a:p>
        </p:txBody>
      </p:sp>
      <p:sp>
        <p:nvSpPr>
          <p:cNvPr id="111" name="Rounded Rectangle 110"/>
          <p:cNvSpPr/>
          <p:nvPr/>
        </p:nvSpPr>
        <p:spPr>
          <a:xfrm>
            <a:off x="57151" y="4641385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METHYL</a:t>
            </a:r>
          </a:p>
          <a:p>
            <a:pPr algn="ctr"/>
            <a:r>
              <a:rPr lang="en-GB" sz="12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-</a:t>
            </a:r>
            <a:r>
              <a:rPr lang="en-GB" sz="1200" b="1" u="sng" dirty="0">
                <a:solidFill>
                  <a:srgbClr val="FF0000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A</a:t>
            </a:r>
            <a:r>
              <a:rPr lang="en-GB" sz="12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TE</a:t>
            </a:r>
            <a:endParaRPr lang="en-GB" sz="16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112" name="Rounded Rectangle 111"/>
          <p:cNvSpPr/>
          <p:nvPr/>
        </p:nvSpPr>
        <p:spPr>
          <a:xfrm>
            <a:off x="57151" y="506319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a general methylase that protects your own DNA from several restriction enzymes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discard any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restriction enzyme with an “A” in its 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site. Stays in play</a:t>
            </a:r>
            <a:endParaRPr lang="en-GB" sz="1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4" name="Rounded Rectangle 113"/>
          <p:cNvSpPr/>
          <p:nvPr/>
        </p:nvSpPr>
        <p:spPr>
          <a:xfrm>
            <a:off x="1714501" y="4641385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METHYL</a:t>
            </a:r>
          </a:p>
          <a:p>
            <a:pPr algn="ctr"/>
            <a:r>
              <a:rPr lang="en-GB" sz="12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-A</a:t>
            </a:r>
            <a:r>
              <a:rPr lang="en-GB" sz="1200" b="1" u="sng" dirty="0" smtClean="0">
                <a:solidFill>
                  <a:srgbClr val="FF0000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C</a:t>
            </a:r>
            <a:r>
              <a:rPr lang="en-GB" sz="12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E</a:t>
            </a:r>
            <a:endParaRPr lang="en-GB" sz="12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115" name="Rounded Rectangle 114"/>
          <p:cNvSpPr/>
          <p:nvPr/>
        </p:nvSpPr>
        <p:spPr>
          <a:xfrm>
            <a:off x="1714501" y="506319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a general methylase that protects your own DNA from several restriction enzymes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discard any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restriction enzyme with 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“C”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its site. Stays in 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play</a:t>
            </a:r>
            <a:endParaRPr lang="en-GB" sz="1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7" name="Rounded Rectangle 116"/>
          <p:cNvSpPr/>
          <p:nvPr/>
        </p:nvSpPr>
        <p:spPr>
          <a:xfrm>
            <a:off x="3362326" y="4641385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SHRINK</a:t>
            </a:r>
            <a:endParaRPr lang="en-GB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118" name="Rounded Rectangle 117"/>
          <p:cNvSpPr/>
          <p:nvPr/>
        </p:nvSpPr>
        <p:spPr>
          <a:xfrm>
            <a:off x="3362326" y="506319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host’s genome becomes smaller and less able to maintain antiviral defences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Discard </a:t>
            </a:r>
            <a:r>
              <a:rPr lang="en-GB" sz="1000" b="1" u="sng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ONE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card from the host’s 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hand; they now maintain a smaller hand. Pick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 a new card, </a:t>
            </a:r>
            <a:r>
              <a:rPr lang="en-GB" sz="1000" b="1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PLAY AGAIN</a:t>
            </a:r>
            <a:endParaRPr lang="en-GB" sz="1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0" name="Rounded Rectangle 119"/>
          <p:cNvSpPr/>
          <p:nvPr/>
        </p:nvSpPr>
        <p:spPr>
          <a:xfrm>
            <a:off x="5010151" y="4641385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STALE</a:t>
            </a:r>
          </a:p>
          <a:p>
            <a:pPr algn="ctr"/>
            <a:r>
              <a:rPr lang="en-GB" sz="12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MATE</a:t>
            </a:r>
            <a:endParaRPr lang="en-GB" sz="16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121" name="Rounded Rectangle 120"/>
          <p:cNvSpPr/>
          <p:nvPr/>
        </p:nvSpPr>
        <p:spPr>
          <a:xfrm>
            <a:off x="5010151" y="506319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host is a human pathogen, and someone has discovered an antibiotic against it: the host dies, but so do you!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Both players die, no-one wins this hand</a:t>
            </a:r>
            <a:endParaRPr lang="en-GB" sz="1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3" name="Rounded Rectangle 122"/>
          <p:cNvSpPr/>
          <p:nvPr/>
        </p:nvSpPr>
        <p:spPr>
          <a:xfrm>
            <a:off x="6657976" y="4641385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DOUBLE</a:t>
            </a:r>
          </a:p>
          <a:p>
            <a:pPr algn="ctr"/>
            <a:r>
              <a:rPr lang="en-GB" sz="11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MUTANT</a:t>
            </a:r>
            <a:endParaRPr lang="en-GB" sz="14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124" name="Rounded Rectangle 123"/>
          <p:cNvSpPr/>
          <p:nvPr/>
        </p:nvSpPr>
        <p:spPr>
          <a:xfrm>
            <a:off x="6657976" y="506319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are irradiated by X-rays</a:t>
            </a:r>
          </a:p>
          <a:p>
            <a:pPr algn="ctr"/>
            <a:endParaRPr lang="en-GB" sz="1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Discard any </a:t>
            </a:r>
            <a:r>
              <a:rPr lang="en-GB" sz="1000" b="1" u="sng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TWO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cards from your hand, pick </a:t>
            </a:r>
            <a:r>
              <a:rPr lang="en-GB" sz="1000" b="1" u="sng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THREE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new cards,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play again immediately</a:t>
            </a:r>
          </a:p>
        </p:txBody>
      </p:sp>
      <p:sp>
        <p:nvSpPr>
          <p:cNvPr id="126" name="Rounded Rectangle 125"/>
          <p:cNvSpPr/>
          <p:nvPr/>
        </p:nvSpPr>
        <p:spPr>
          <a:xfrm>
            <a:off x="8305801" y="4641385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GAMBLE</a:t>
            </a:r>
            <a:endParaRPr lang="en-GB" sz="20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127" name="Rounded Rectangle 126"/>
          <p:cNvSpPr/>
          <p:nvPr/>
        </p:nvSpPr>
        <p:spPr>
          <a:xfrm>
            <a:off x="8305801" y="506319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steal a restriction enzyme from a different bacterium and play it </a:t>
            </a:r>
            <a:r>
              <a:rPr lang="en-GB" sz="1000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against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 host</a:t>
            </a:r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Pick </a:t>
            </a:r>
            <a:r>
              <a:rPr lang="en-GB" sz="1000" b="1" u="sng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ONE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card from the host’s deck. If it is “RESTRICT”, </a:t>
            </a:r>
            <a:r>
              <a:rPr lang="en-GB" sz="1000" b="1" u="sng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WIN 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immediately; if not, </a:t>
            </a:r>
            <a:r>
              <a:rPr lang="en-GB" sz="1000" b="1" u="sng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LOSE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immediately</a:t>
            </a:r>
            <a:endParaRPr lang="en-GB" sz="1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48977" y="2345859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KEY</a:t>
            </a:r>
            <a:endParaRPr lang="en-GB" sz="20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48977" y="2767670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mutation changes the shape of a tail-fibre protein that you use to stick to bacteria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discard a “LOCK” card</a:t>
            </a:r>
            <a:endParaRPr lang="en-GB" sz="1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1706327" y="2345859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KEY</a:t>
            </a:r>
            <a:endParaRPr lang="en-GB" sz="20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1706327" y="2767670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mutation changes the shape of a tail-fibre protein that you use to stick to bacteria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discard a “LOCK” card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3354152" y="2345859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KEY</a:t>
            </a:r>
            <a:endParaRPr lang="en-GB" sz="20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3354152" y="2767670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mutation changes the shape of a tail-fibre protein that you use to stick to bacteria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discard a “LOCK” card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5001977" y="2345859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KEY</a:t>
            </a:r>
            <a:endParaRPr lang="en-GB" sz="16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5001977" y="2767670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mutation changes the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shape of a tail-fibre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protein that you use to stick to bacteria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discard a “LOCK” card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6649802" y="2345859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TEMPER 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T</a:t>
            </a:r>
            <a:r>
              <a:rPr lang="en-GB" sz="12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AMPER</a:t>
            </a:r>
            <a:endParaRPr lang="en-GB" sz="16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6649802" y="2767670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insert into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host’s </a:t>
            </a:r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DNA,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inactivating a restriction enzyme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and discard any “RESTRICT” card unless </a:t>
            </a:r>
            <a:r>
              <a:rPr lang="en-GB" sz="1000" b="1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immediately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countered with “GET OUT”</a:t>
            </a:r>
            <a:endParaRPr lang="en-GB" sz="1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8297627" y="2345859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SLOW</a:t>
            </a:r>
          </a:p>
          <a:p>
            <a:pPr algn="ctr"/>
            <a:r>
              <a:rPr lang="en-GB" sz="12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-MO</a:t>
            </a:r>
            <a:endParaRPr lang="en-GB" sz="16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8297627" y="2767670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a protein that inhibits protein synthesis by the host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Discard </a:t>
            </a:r>
            <a:r>
              <a:rPr lang="en-GB" sz="1000" b="1" u="sng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ONE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card from your hand, pick </a:t>
            </a:r>
            <a:r>
              <a:rPr lang="en-GB" sz="1000" b="1" u="sng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TWO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from the deck, and </a:t>
            </a:r>
            <a:r>
              <a:rPr lang="en-GB" sz="1000" b="1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PLAY AGAIN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immediately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5010151" y="87839"/>
            <a:ext cx="1525352" cy="368765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  <a:latin typeface="Baskerville Old Face" panose="02020602080505020303" pitchFamily="18" charset="0"/>
                <a:ea typeface="Tahoma" panose="020B0604030504040204" pitchFamily="34" charset="0"/>
                <a:cs typeface="Aharoni" panose="02010803020104030203" pitchFamily="2" charset="-79"/>
              </a:rPr>
              <a:t>INTERFERE</a:t>
            </a:r>
            <a:endParaRPr lang="en-GB" sz="1600" dirty="0">
              <a:solidFill>
                <a:schemeClr val="tx1"/>
              </a:solidFill>
              <a:latin typeface="Baskerville Old Face" panose="02020602080505020303" pitchFamily="18" charset="0"/>
              <a:ea typeface="Tahoma" panose="020B0604030504040204" pitchFamily="34" charset="0"/>
              <a:cs typeface="Aharoni" panose="02010803020104030203" pitchFamily="2" charset="-79"/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5010151" y="510246"/>
            <a:ext cx="1525352" cy="1669207"/>
          </a:xfrm>
          <a:prstGeom prst="roundRect">
            <a:avLst>
              <a:gd name="adj" fmla="val 6463"/>
            </a:avLst>
          </a:prstGeom>
          <a:solidFill>
            <a:schemeClr val="bg1"/>
          </a:solidFill>
          <a:ln w="28575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gain </a:t>
            </a:r>
            <a:r>
              <a:rPr lang="en-GB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protein that interferes with the action of a restriction enzyme</a:t>
            </a:r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GB" sz="1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</a:t>
            </a:r>
            <a:r>
              <a:rPr lang="en-GB" sz="1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discard any “RESTRICT” card</a:t>
            </a:r>
            <a:endParaRPr lang="en-GB" sz="1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29" name="Picture 1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4284" y="1920483"/>
            <a:ext cx="276330" cy="336077"/>
          </a:xfrm>
          <a:prstGeom prst="rect">
            <a:avLst/>
          </a:prstGeom>
        </p:spPr>
      </p:pic>
      <p:pic>
        <p:nvPicPr>
          <p:cNvPr id="130" name="Picture 1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1634" y="1920483"/>
            <a:ext cx="276330" cy="336077"/>
          </a:xfrm>
          <a:prstGeom prst="rect">
            <a:avLst/>
          </a:prstGeom>
        </p:spPr>
      </p:pic>
      <p:pic>
        <p:nvPicPr>
          <p:cNvPr id="131" name="Picture 1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9459" y="1920483"/>
            <a:ext cx="276330" cy="336077"/>
          </a:xfrm>
          <a:prstGeom prst="rect">
            <a:avLst/>
          </a:prstGeom>
        </p:spPr>
      </p:pic>
      <p:pic>
        <p:nvPicPr>
          <p:cNvPr id="132" name="Picture 1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7284" y="1920483"/>
            <a:ext cx="276330" cy="336077"/>
          </a:xfrm>
          <a:prstGeom prst="rect">
            <a:avLst/>
          </a:prstGeom>
        </p:spPr>
      </p:pic>
      <p:pic>
        <p:nvPicPr>
          <p:cNvPr id="133" name="Picture 1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5109" y="1920483"/>
            <a:ext cx="276330" cy="336077"/>
          </a:xfrm>
          <a:prstGeom prst="rect">
            <a:avLst/>
          </a:prstGeom>
        </p:spPr>
      </p:pic>
      <p:pic>
        <p:nvPicPr>
          <p:cNvPr id="134" name="Picture 1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934" y="1920483"/>
            <a:ext cx="276330" cy="336077"/>
          </a:xfrm>
          <a:prstGeom prst="rect">
            <a:avLst/>
          </a:prstGeom>
        </p:spPr>
      </p:pic>
      <p:pic>
        <p:nvPicPr>
          <p:cNvPr id="135" name="Picture 1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4284" y="4196958"/>
            <a:ext cx="276330" cy="336077"/>
          </a:xfrm>
          <a:prstGeom prst="rect">
            <a:avLst/>
          </a:prstGeom>
        </p:spPr>
      </p:pic>
      <p:pic>
        <p:nvPicPr>
          <p:cNvPr id="136" name="Picture 1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1634" y="4196958"/>
            <a:ext cx="276330" cy="336077"/>
          </a:xfrm>
          <a:prstGeom prst="rect">
            <a:avLst/>
          </a:prstGeom>
        </p:spPr>
      </p:pic>
      <p:pic>
        <p:nvPicPr>
          <p:cNvPr id="137" name="Picture 1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9459" y="4196958"/>
            <a:ext cx="276330" cy="336077"/>
          </a:xfrm>
          <a:prstGeom prst="rect">
            <a:avLst/>
          </a:prstGeom>
        </p:spPr>
      </p:pic>
      <p:pic>
        <p:nvPicPr>
          <p:cNvPr id="138" name="Picture 1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7284" y="4196958"/>
            <a:ext cx="276330" cy="336077"/>
          </a:xfrm>
          <a:prstGeom prst="rect">
            <a:avLst/>
          </a:prstGeom>
        </p:spPr>
      </p:pic>
      <p:pic>
        <p:nvPicPr>
          <p:cNvPr id="139" name="Picture 1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5109" y="4196958"/>
            <a:ext cx="276330" cy="336077"/>
          </a:xfrm>
          <a:prstGeom prst="rect">
            <a:avLst/>
          </a:prstGeom>
        </p:spPr>
      </p:pic>
      <p:pic>
        <p:nvPicPr>
          <p:cNvPr id="140" name="Picture 1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934" y="4196958"/>
            <a:ext cx="276330" cy="336077"/>
          </a:xfrm>
          <a:prstGeom prst="rect">
            <a:avLst/>
          </a:prstGeom>
        </p:spPr>
      </p:pic>
      <p:pic>
        <p:nvPicPr>
          <p:cNvPr id="141" name="Picture 1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5109" y="6473433"/>
            <a:ext cx="276330" cy="336077"/>
          </a:xfrm>
          <a:prstGeom prst="rect">
            <a:avLst/>
          </a:prstGeom>
        </p:spPr>
      </p:pic>
      <p:pic>
        <p:nvPicPr>
          <p:cNvPr id="142" name="Picture 1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934" y="6473433"/>
            <a:ext cx="276330" cy="336077"/>
          </a:xfrm>
          <a:prstGeom prst="rect">
            <a:avLst/>
          </a:prstGeom>
        </p:spPr>
      </p:pic>
      <p:pic>
        <p:nvPicPr>
          <p:cNvPr id="143" name="Picture 1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9459" y="6473433"/>
            <a:ext cx="276330" cy="336077"/>
          </a:xfrm>
          <a:prstGeom prst="rect">
            <a:avLst/>
          </a:prstGeom>
        </p:spPr>
      </p:pic>
      <p:pic>
        <p:nvPicPr>
          <p:cNvPr id="144" name="Picture 14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7284" y="6473433"/>
            <a:ext cx="276330" cy="336077"/>
          </a:xfrm>
          <a:prstGeom prst="rect">
            <a:avLst/>
          </a:prstGeom>
        </p:spPr>
      </p:pic>
      <p:pic>
        <p:nvPicPr>
          <p:cNvPr id="145" name="Picture 14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5635" y="6473433"/>
            <a:ext cx="276330" cy="336077"/>
          </a:xfrm>
          <a:prstGeom prst="rect">
            <a:avLst/>
          </a:prstGeom>
        </p:spPr>
      </p:pic>
      <p:pic>
        <p:nvPicPr>
          <p:cNvPr id="146" name="Picture 1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3460" y="6473433"/>
            <a:ext cx="276330" cy="336077"/>
          </a:xfrm>
          <a:prstGeom prst="rect">
            <a:avLst/>
          </a:prstGeom>
        </p:spPr>
      </p:pic>
      <p:sp>
        <p:nvSpPr>
          <p:cNvPr id="6" name="5-Point Star 5"/>
          <p:cNvSpPr>
            <a:spLocks noChangeAspect="1"/>
          </p:cNvSpPr>
          <p:nvPr/>
        </p:nvSpPr>
        <p:spPr>
          <a:xfrm>
            <a:off x="7854344" y="115987"/>
            <a:ext cx="306296" cy="306296"/>
          </a:xfrm>
          <a:prstGeom prst="star5">
            <a:avLst/>
          </a:prstGeom>
          <a:solidFill>
            <a:srgbClr val="66FF33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5-Point Star 73"/>
          <p:cNvSpPr>
            <a:spLocks noChangeAspect="1"/>
          </p:cNvSpPr>
          <p:nvPr/>
        </p:nvSpPr>
        <p:spPr>
          <a:xfrm>
            <a:off x="4525459" y="107792"/>
            <a:ext cx="306296" cy="306296"/>
          </a:xfrm>
          <a:prstGeom prst="star5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5-Point Star 76"/>
          <p:cNvSpPr>
            <a:spLocks noChangeAspect="1"/>
          </p:cNvSpPr>
          <p:nvPr/>
        </p:nvSpPr>
        <p:spPr>
          <a:xfrm>
            <a:off x="2925383" y="107792"/>
            <a:ext cx="306296" cy="306296"/>
          </a:xfrm>
          <a:prstGeom prst="star5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5-Point Star 79"/>
          <p:cNvSpPr>
            <a:spLocks noChangeAspect="1"/>
          </p:cNvSpPr>
          <p:nvPr/>
        </p:nvSpPr>
        <p:spPr>
          <a:xfrm>
            <a:off x="1222098" y="4662279"/>
            <a:ext cx="306296" cy="306296"/>
          </a:xfrm>
          <a:prstGeom prst="star5">
            <a:avLst/>
          </a:prstGeom>
          <a:solidFill>
            <a:srgbClr val="FF000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5-Point Star 82"/>
          <p:cNvSpPr>
            <a:spLocks noChangeAspect="1"/>
          </p:cNvSpPr>
          <p:nvPr/>
        </p:nvSpPr>
        <p:spPr>
          <a:xfrm>
            <a:off x="2910869" y="4662279"/>
            <a:ext cx="306296" cy="306296"/>
          </a:xfrm>
          <a:prstGeom prst="star5">
            <a:avLst/>
          </a:prstGeom>
          <a:solidFill>
            <a:srgbClr val="FF000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790625">
            <a:off x="1174391" y="2454792"/>
            <a:ext cx="350340" cy="171083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790625">
            <a:off x="2833070" y="2454792"/>
            <a:ext cx="350340" cy="171083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790625">
            <a:off x="4479567" y="2454792"/>
            <a:ext cx="350340" cy="171083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790625">
            <a:off x="6126061" y="2454792"/>
            <a:ext cx="350340" cy="171083"/>
          </a:xfrm>
          <a:prstGeom prst="rect">
            <a:avLst/>
          </a:prstGeom>
        </p:spPr>
      </p:pic>
      <p:pic>
        <p:nvPicPr>
          <p:cNvPr id="84" name="Picture 8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318" y="85804"/>
            <a:ext cx="360000" cy="370800"/>
          </a:xfrm>
          <a:prstGeom prst="rect">
            <a:avLst/>
          </a:prstGeom>
        </p:spPr>
      </p:pic>
      <p:pic>
        <p:nvPicPr>
          <p:cNvPr id="85" name="Picture 8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3894" y="4622657"/>
            <a:ext cx="360000" cy="370800"/>
          </a:xfrm>
          <a:prstGeom prst="rect">
            <a:avLst/>
          </a:prstGeom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9982" y="4622657"/>
            <a:ext cx="360000" cy="370800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282" y="4610465"/>
            <a:ext cx="360000" cy="370800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318" y="2331632"/>
            <a:ext cx="360000" cy="370800"/>
          </a:xfrm>
          <a:prstGeom prst="rect">
            <a:avLst/>
          </a:prstGeom>
        </p:spPr>
      </p:pic>
      <p:pic>
        <p:nvPicPr>
          <p:cNvPr id="95" name="Picture 9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75810" y="4662280"/>
            <a:ext cx="318798" cy="306296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847" y="89398"/>
            <a:ext cx="360000" cy="370800"/>
          </a:xfrm>
          <a:prstGeom prst="rect">
            <a:avLst/>
          </a:prstGeom>
        </p:spPr>
      </p:pic>
      <p:pic>
        <p:nvPicPr>
          <p:cNvPr id="102" name="Picture 10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333211">
            <a:off x="6210424" y="90694"/>
            <a:ext cx="340045" cy="340045"/>
          </a:xfrm>
          <a:prstGeom prst="rect">
            <a:avLst/>
          </a:prstGeom>
        </p:spPr>
      </p:pic>
      <p:cxnSp>
        <p:nvCxnSpPr>
          <p:cNvPr id="103" name="Straight Connector 102"/>
          <p:cNvCxnSpPr/>
          <p:nvPr/>
        </p:nvCxnSpPr>
        <p:spPr>
          <a:xfrm>
            <a:off x="6254601" y="96189"/>
            <a:ext cx="194831" cy="3014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" name="Picture 10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333211">
            <a:off x="7836029" y="2368576"/>
            <a:ext cx="340045" cy="34004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 rot="18549396">
            <a:off x="7779063" y="2214558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endParaRPr lang="en-GB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288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811</TotalTime>
  <Words>1941</Words>
  <Application>Microsoft Office PowerPoint</Application>
  <PresentationFormat>A4 Paper (210x297 mm)</PresentationFormat>
  <Paragraphs>412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Aharoni</vt:lpstr>
      <vt:lpstr>Arial</vt:lpstr>
      <vt:lpstr>Baskerville Old Face</vt:lpstr>
      <vt:lpstr>Calibri</vt:lpstr>
      <vt:lpstr>Calibri Light</vt:lpstr>
      <vt:lpstr>Courier New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Imperial College London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Cook, Steve R</dc:creator>
  <cp:lastModifiedBy>Cook, Steve R</cp:lastModifiedBy>
  <cp:revision>91</cp:revision>
  <cp:lastPrinted>2015-06-30T10:01:22Z</cp:lastPrinted>
  <dcterms:created xsi:type="dcterms:W3CDTF">2015-06-04T09:54:08Z</dcterms:created>
  <dcterms:modified xsi:type="dcterms:W3CDTF">2015-07-10T10:05:40Z</dcterms:modified>
</cp:coreProperties>
</file>