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57" r:id="rId4"/>
    <p:sldId id="270" r:id="rId5"/>
    <p:sldId id="273" r:id="rId6"/>
    <p:sldId id="261" r:id="rId7"/>
    <p:sldId id="263" r:id="rId8"/>
    <p:sldId id="267" r:id="rId9"/>
    <p:sldId id="280" r:id="rId10"/>
    <p:sldId id="277" r:id="rId11"/>
    <p:sldId id="278" r:id="rId12"/>
    <p:sldId id="285" r:id="rId13"/>
    <p:sldId id="279" r:id="rId14"/>
    <p:sldId id="268" r:id="rId15"/>
    <p:sldId id="271" r:id="rId16"/>
    <p:sldId id="286" r:id="rId17"/>
    <p:sldId id="265" r:id="rId18"/>
    <p:sldId id="258"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85729" autoAdjust="0"/>
  </p:normalViewPr>
  <p:slideViewPr>
    <p:cSldViewPr>
      <p:cViewPr varScale="1">
        <p:scale>
          <a:sx n="114" d="100"/>
          <a:sy n="114" d="100"/>
        </p:scale>
        <p:origin x="-17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6C7A5-164B-4464-9F6E-CDA60324EB24}" type="datetimeFigureOut">
              <a:rPr lang="en-GB" smtClean="0"/>
              <a:t>19/04/2012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1199F-CF11-4236-B013-DAE05FC002AC}" type="slidenum">
              <a:rPr lang="en-GB" smtClean="0"/>
              <a:t>‹#›</a:t>
            </a:fld>
            <a:endParaRPr lang="en-GB"/>
          </a:p>
        </p:txBody>
      </p:sp>
    </p:spTree>
    <p:extLst>
      <p:ext uri="{BB962C8B-B14F-4D97-AF65-F5344CB8AC3E}">
        <p14:creationId xmlns:p14="http://schemas.microsoft.com/office/powerpoint/2010/main" val="409227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No original</a:t>
            </a:r>
            <a:r>
              <a:rPr lang="en-GB" baseline="0" dirty="0" smtClean="0"/>
              <a:t> research means no 'new' data, </a:t>
            </a:r>
            <a:r>
              <a:rPr lang="en-GB" i="1" baseline="0" dirty="0" smtClean="0"/>
              <a:t>i.e.</a:t>
            </a:r>
            <a:r>
              <a:rPr lang="en-GB" baseline="0" dirty="0" smtClean="0"/>
              <a:t> you should not be presenting un-peer-reviewed data you have collected personally and want to 'publish'. It does </a:t>
            </a:r>
            <a:r>
              <a:rPr lang="en-GB" i="1" baseline="0" dirty="0" smtClean="0"/>
              <a:t>not</a:t>
            </a:r>
            <a:r>
              <a:rPr lang="en-GB" i="0" baseline="0" dirty="0" smtClean="0"/>
              <a:t> mean 'no journal articles'.</a:t>
            </a:r>
            <a:endParaRPr lang="en-GB" dirty="0"/>
          </a:p>
        </p:txBody>
      </p:sp>
      <p:sp>
        <p:nvSpPr>
          <p:cNvPr id="4" name="Slide Number Placeholder 3"/>
          <p:cNvSpPr>
            <a:spLocks noGrp="1"/>
          </p:cNvSpPr>
          <p:nvPr>
            <p:ph type="sldNum" sz="quarter" idx="10"/>
          </p:nvPr>
        </p:nvSpPr>
        <p:spPr/>
        <p:txBody>
          <a:bodyPr/>
          <a:lstStyle/>
          <a:p>
            <a:fld id="{A3A1199F-CF11-4236-B013-DAE05FC002AC}" type="slidenum">
              <a:rPr lang="en-GB" smtClean="0"/>
              <a:t>2</a:t>
            </a:fld>
            <a:endParaRPr lang="en-GB"/>
          </a:p>
        </p:txBody>
      </p:sp>
    </p:spTree>
    <p:extLst>
      <p:ext uri="{BB962C8B-B14F-4D97-AF65-F5344CB8AC3E}">
        <p14:creationId xmlns:p14="http://schemas.microsoft.com/office/powerpoint/2010/main" val="2034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Tables are also possible.</a:t>
            </a:r>
            <a:r>
              <a:rPr lang="en-GB" baseline="0" dirty="0" smtClean="0"/>
              <a:t> I leave it up to you to look up the syntax if you need it.</a:t>
            </a:r>
            <a:endParaRPr lang="en-GB" dirty="0"/>
          </a:p>
        </p:txBody>
      </p:sp>
      <p:sp>
        <p:nvSpPr>
          <p:cNvPr id="4" name="Slide Number Placeholder 3"/>
          <p:cNvSpPr>
            <a:spLocks noGrp="1"/>
          </p:cNvSpPr>
          <p:nvPr>
            <p:ph type="sldNum" sz="quarter" idx="10"/>
          </p:nvPr>
        </p:nvSpPr>
        <p:spPr/>
        <p:txBody>
          <a:bodyPr/>
          <a:lstStyle/>
          <a:p>
            <a:fld id="{A3A1199F-CF11-4236-B013-DAE05FC002AC}" type="slidenum">
              <a:rPr lang="en-GB" smtClean="0"/>
              <a:t>7</a:t>
            </a:fld>
            <a:endParaRPr lang="en-GB"/>
          </a:p>
        </p:txBody>
      </p:sp>
    </p:spTree>
    <p:extLst>
      <p:ext uri="{BB962C8B-B14F-4D97-AF65-F5344CB8AC3E}">
        <p14:creationId xmlns:p14="http://schemas.microsoft.com/office/powerpoint/2010/main" val="354564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want to use a reference twice in the same article, do not type it twice,</a:t>
            </a:r>
            <a:r>
              <a:rPr lang="en-GB" baseline="0" dirty="0" smtClean="0"/>
              <a:t> use:</a:t>
            </a:r>
          </a:p>
          <a:p>
            <a:endParaRPr lang="en-GB" baseline="0" dirty="0" smtClean="0"/>
          </a:p>
          <a:p>
            <a:r>
              <a:rPr lang="en-GB" baseline="0" dirty="0" smtClean="0">
                <a:latin typeface="Courier New" pitchFamily="49" charset="0"/>
                <a:cs typeface="Courier New" pitchFamily="49" charset="0"/>
              </a:rPr>
              <a:t>&lt;ref name="Goldstein1984"&gt;{{Cite journal | </a:t>
            </a:r>
            <a:r>
              <a:rPr lang="en-GB" baseline="0" dirty="0" err="1" smtClean="0">
                <a:latin typeface="Courier New" pitchFamily="49" charset="0"/>
                <a:cs typeface="Courier New" pitchFamily="49" charset="0"/>
              </a:rPr>
              <a:t>blahblahblah</a:t>
            </a:r>
            <a:r>
              <a:rPr lang="en-GB" baseline="0" dirty="0" smtClean="0">
                <a:latin typeface="Courier New" pitchFamily="49" charset="0"/>
                <a:cs typeface="Courier New" pitchFamily="49" charset="0"/>
              </a:rPr>
              <a:t> }}&lt;/ref&gt;</a:t>
            </a:r>
          </a:p>
          <a:p>
            <a:endParaRPr lang="en-GB" baseline="0" dirty="0" smtClean="0"/>
          </a:p>
          <a:p>
            <a:r>
              <a:rPr lang="en-GB" baseline="0" dirty="0" smtClean="0"/>
              <a:t>the first time, and then use</a:t>
            </a:r>
          </a:p>
          <a:p>
            <a:endParaRPr lang="en-GB" baseline="0" dirty="0" smtClean="0"/>
          </a:p>
          <a:p>
            <a:r>
              <a:rPr lang="en-GB" baseline="0" dirty="0" smtClean="0"/>
              <a:t>ref name="Goldstein1984" </a:t>
            </a:r>
            <a:r>
              <a:rPr lang="en-GB" b="1" baseline="0" dirty="0" smtClean="0"/>
              <a:t>/</a:t>
            </a:r>
            <a:r>
              <a:rPr lang="en-GB" baseline="0" dirty="0" smtClean="0"/>
              <a:t>&gt;</a:t>
            </a:r>
          </a:p>
          <a:p>
            <a:endParaRPr lang="en-GB" baseline="0" dirty="0" smtClean="0"/>
          </a:p>
          <a:p>
            <a:r>
              <a:rPr lang="en-GB" baseline="0" dirty="0" smtClean="0"/>
              <a:t>the second time. The name attribute of the ref tag is not compulsory, but I advise you to use it for all your references, so it's easier for other editors to recite your citations.</a:t>
            </a:r>
            <a:endParaRPr lang="en-GB" dirty="0"/>
          </a:p>
        </p:txBody>
      </p:sp>
      <p:sp>
        <p:nvSpPr>
          <p:cNvPr id="4" name="Slide Number Placeholder 3"/>
          <p:cNvSpPr>
            <a:spLocks noGrp="1"/>
          </p:cNvSpPr>
          <p:nvPr>
            <p:ph type="sldNum" sz="quarter" idx="10"/>
          </p:nvPr>
        </p:nvSpPr>
        <p:spPr/>
        <p:txBody>
          <a:bodyPr/>
          <a:lstStyle/>
          <a:p>
            <a:fld id="{A3A1199F-CF11-4236-B013-DAE05FC002AC}" type="slidenum">
              <a:rPr lang="en-GB" smtClean="0"/>
              <a:t>9</a:t>
            </a:fld>
            <a:endParaRPr lang="en-GB"/>
          </a:p>
        </p:txBody>
      </p:sp>
    </p:spTree>
    <p:extLst>
      <p:ext uri="{BB962C8B-B14F-4D97-AF65-F5344CB8AC3E}">
        <p14:creationId xmlns:p14="http://schemas.microsoft.com/office/powerpoint/2010/main" val="158140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that this 'article' breaks</a:t>
            </a:r>
            <a:r>
              <a:rPr lang="en-GB" baseline="0" dirty="0" smtClean="0"/>
              <a:t> the manual of style conventions in that it has a heading at the top, rather than a leader section.</a:t>
            </a:r>
            <a:endParaRPr lang="en-GB" dirty="0"/>
          </a:p>
        </p:txBody>
      </p:sp>
      <p:sp>
        <p:nvSpPr>
          <p:cNvPr id="4" name="Slide Number Placeholder 3"/>
          <p:cNvSpPr>
            <a:spLocks noGrp="1"/>
          </p:cNvSpPr>
          <p:nvPr>
            <p:ph type="sldNum" sz="quarter" idx="10"/>
          </p:nvPr>
        </p:nvSpPr>
        <p:spPr/>
        <p:txBody>
          <a:bodyPr/>
          <a:lstStyle/>
          <a:p>
            <a:fld id="{A3A1199F-CF11-4236-B013-DAE05FC002AC}" type="slidenum">
              <a:rPr lang="en-GB" smtClean="0"/>
              <a:t>10</a:t>
            </a:fld>
            <a:endParaRPr lang="en-GB"/>
          </a:p>
        </p:txBody>
      </p:sp>
    </p:spTree>
    <p:extLst>
      <p:ext uri="{BB962C8B-B14F-4D97-AF65-F5344CB8AC3E}">
        <p14:creationId xmlns:p14="http://schemas.microsoft.com/office/powerpoint/2010/main" val="317200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 won’t be</a:t>
            </a:r>
            <a:r>
              <a:rPr lang="en-GB" baseline="0" dirty="0" smtClean="0"/>
              <a:t> able to upload images until you have committed 10 edits, so I suggest you find ten WP articles with typos to correct!</a:t>
            </a:r>
            <a:endParaRPr lang="en-GB" dirty="0"/>
          </a:p>
        </p:txBody>
      </p:sp>
      <p:sp>
        <p:nvSpPr>
          <p:cNvPr id="4" name="Slide Number Placeholder 3"/>
          <p:cNvSpPr>
            <a:spLocks noGrp="1"/>
          </p:cNvSpPr>
          <p:nvPr>
            <p:ph type="sldNum" sz="quarter" idx="10"/>
          </p:nvPr>
        </p:nvSpPr>
        <p:spPr/>
        <p:txBody>
          <a:bodyPr/>
          <a:lstStyle/>
          <a:p>
            <a:fld id="{A3A1199F-CF11-4236-B013-DAE05FC002AC}" type="slidenum">
              <a:rPr lang="en-GB" smtClean="0"/>
              <a:t>14</a:t>
            </a:fld>
            <a:endParaRPr lang="en-GB"/>
          </a:p>
        </p:txBody>
      </p:sp>
    </p:spTree>
    <p:extLst>
      <p:ext uri="{BB962C8B-B14F-4D97-AF65-F5344CB8AC3E}">
        <p14:creationId xmlns:p14="http://schemas.microsoft.com/office/powerpoint/2010/main" val="334330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a:t>
            </a:r>
            <a:r>
              <a:rPr lang="en-GB" baseline="0" dirty="0" smtClean="0"/>
              <a:t> must NOT upload copyrighted material, or any images from journals. Images should be self-penned and/or public domain.</a:t>
            </a:r>
            <a:endParaRPr lang="en-GB" dirty="0"/>
          </a:p>
        </p:txBody>
      </p:sp>
      <p:sp>
        <p:nvSpPr>
          <p:cNvPr id="4" name="Slide Number Placeholder 3"/>
          <p:cNvSpPr>
            <a:spLocks noGrp="1"/>
          </p:cNvSpPr>
          <p:nvPr>
            <p:ph type="sldNum" sz="quarter" idx="10"/>
          </p:nvPr>
        </p:nvSpPr>
        <p:spPr/>
        <p:txBody>
          <a:bodyPr/>
          <a:lstStyle/>
          <a:p>
            <a:fld id="{A3A1199F-CF11-4236-B013-DAE05FC002AC}" type="slidenum">
              <a:rPr lang="en-GB" smtClean="0"/>
              <a:t>15</a:t>
            </a:fld>
            <a:endParaRPr lang="en-GB"/>
          </a:p>
        </p:txBody>
      </p:sp>
    </p:spTree>
    <p:extLst>
      <p:ext uri="{BB962C8B-B14F-4D97-AF65-F5344CB8AC3E}">
        <p14:creationId xmlns:p14="http://schemas.microsoft.com/office/powerpoint/2010/main" val="204144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048B1D-A03A-4979-B916-76BFFE81894B}" type="datetime1">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0C763-455C-4628-A4B4-A4A407D59DBD}" type="datetime1">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201D8-32A6-4EAB-82A9-C1D0468762D5}" type="datetime1">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7D8C3-A9F0-4F61-8AA7-CE3F670FDFAF}" type="datetime1">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0F113-C574-4D55-9D61-E6445A7CD8D2}" type="datetime1">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044F4B-D076-49C2-AF5D-6D5F777908D0}" type="datetime1">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3D9892-E771-4C7E-A21B-0C9458850F0F}" type="datetime1">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9A40D-3951-40C6-B597-57ED651E4AB1}" type="datetime1">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1A92A-F1BA-4966-A024-BA9F56A0FE85}" type="datetime1">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A0430A-F44B-48C0-9FC8-06706E53C446}" type="datetime1">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171BC-CCF7-476F-B0F9-CD34D4E35A51}" type="datetime1">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E4190-9D6D-4582-AFAE-CF11E8AC91C7}" type="datetime1">
              <a:rPr lang="en-US" smtClean="0"/>
              <a:t>4/19/2012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olypompholy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ater.epa.gov/drink/contaminants/basicinformation/pentachlorophenol.cf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Category:Enzyme_stubs" TargetMode="External"/><Relationship Id="rId2" Type="http://schemas.openxmlformats.org/officeDocument/2006/relationships/hyperlink" Target="http://en.wikipedia.org/wiki/Category:Biology_stubs"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en.wikipedia.org/wiki/Wikipedia:WikiProject_Stub_sorting/Stub_types" TargetMode="External"/><Relationship Id="rId4" Type="http://schemas.openxmlformats.org/officeDocument/2006/relationships/hyperlink" Target="http://en.wikipedia.org/wiki/Category:Plant_stub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Wikipedia:Uploading_image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en.wikipedia.org/wiki/Special:Uploa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Wikipedia:Image_copyright_tag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BlankMap-World6.svg" TargetMode="External"/><Relationship Id="rId2" Type="http://schemas.openxmlformats.org/officeDocument/2006/relationships/hyperlink" Target="http://commons.wikimedia.org/wiki/Main_Page"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inkscape.org/" TargetMode="External"/><Relationship Id="rId4" Type="http://schemas.openxmlformats.org/officeDocument/2006/relationships/hyperlink" Target="http://www.rcsb.org/pdb/home/home.d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Template:Taxobox/doc"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Wikipedia:WikiProject_Molecular_Bi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Wikipedia:Five_pillar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ndex.php?title=Special:UserLogin&amp;type=signu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Wikipedia:FAQ/Edit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Wikipedia:Manual_of_Styl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Help:Wiki_mark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List_of_XML_and_HTML_character_entity_referen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Help:Wiki_marku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Editing Wikipedia</a:t>
            </a:r>
            <a:endParaRPr lang="en-GB" dirty="0"/>
          </a:p>
        </p:txBody>
      </p:sp>
      <p:sp>
        <p:nvSpPr>
          <p:cNvPr id="6" name="Subtitle 5"/>
          <p:cNvSpPr>
            <a:spLocks noGrp="1"/>
          </p:cNvSpPr>
          <p:nvPr>
            <p:ph type="subTitle" idx="1"/>
          </p:nvPr>
        </p:nvSpPr>
        <p:spPr/>
        <p:txBody>
          <a:bodyPr>
            <a:normAutofit fontScale="92500" lnSpcReduction="20000"/>
          </a:bodyPr>
          <a:lstStyle/>
          <a:p>
            <a:r>
              <a:rPr lang="en-GB" dirty="0" smtClean="0"/>
              <a:t>Community Payback for </a:t>
            </a:r>
            <a:r>
              <a:rPr lang="en-GB" dirty="0" smtClean="0"/>
              <a:t>undergraduates</a:t>
            </a:r>
          </a:p>
          <a:p>
            <a:endParaRPr lang="en-GB" dirty="0" smtClean="0"/>
          </a:p>
          <a:p>
            <a:r>
              <a:rPr lang="en-GB" dirty="0" smtClean="0"/>
              <a:t>CC-BY-SA-3.0 Steve Cook (</a:t>
            </a:r>
            <a:r>
              <a:rPr lang="en-GB" dirty="0" smtClean="0">
                <a:hlinkClick r:id="rId2"/>
              </a:rPr>
              <a:t>www.polypompholyx.com</a:t>
            </a:r>
            <a:r>
              <a:rPr lang="en-GB" dirty="0" smtClean="0"/>
              <a:t>) </a:t>
            </a:r>
            <a:endParaRPr lang="en-GB" dirty="0"/>
          </a:p>
        </p:txBody>
      </p:sp>
      <p:sp>
        <p:nvSpPr>
          <p:cNvPr id="4" name="TextBox 3"/>
          <p:cNvSpPr txBox="1"/>
          <p:nvPr/>
        </p:nvSpPr>
        <p:spPr>
          <a:xfrm>
            <a:off x="3429000" y="5570220"/>
            <a:ext cx="3429000" cy="276999"/>
          </a:xfrm>
          <a:prstGeom prst="rect">
            <a:avLst/>
          </a:prstGeom>
          <a:noFill/>
        </p:spPr>
        <p:txBody>
          <a:bodyPr wrap="square" rtlCol="0">
            <a:spAutoFit/>
          </a:bodyPr>
          <a:lstStyle/>
          <a:p>
            <a:r>
              <a:rPr lang="en-GB" sz="1200" dirty="0" smtClean="0">
                <a:solidFill>
                  <a:schemeClr val="bg1"/>
                </a:solidFill>
              </a:rPr>
              <a:t>© London Borough of Hammersmith and Fulham</a:t>
            </a:r>
            <a:endParaRPr lang="en-GB" sz="1200" dirty="0">
              <a:solidFill>
                <a:schemeClr val="bg1"/>
              </a:solidFill>
            </a:endParaRPr>
          </a:p>
        </p:txBody>
      </p:sp>
    </p:spTree>
    <p:extLst>
      <p:ext uri="{BB962C8B-B14F-4D97-AF65-F5344CB8AC3E}">
        <p14:creationId xmlns:p14="http://schemas.microsoft.com/office/powerpoint/2010/main" val="1131703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D:\Steve\Untitl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4017" y="1181974"/>
            <a:ext cx="6648963" cy="3694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487362"/>
          </a:xfrm>
        </p:spPr>
        <p:txBody>
          <a:bodyPr>
            <a:normAutofit fontScale="90000"/>
          </a:bodyPr>
          <a:lstStyle/>
          <a:p>
            <a:r>
              <a:rPr lang="en-GB" dirty="0"/>
              <a:t>Replicate the page </a:t>
            </a:r>
            <a:r>
              <a:rPr lang="en-GB" dirty="0" smtClean="0"/>
              <a:t>below*</a:t>
            </a:r>
            <a:endParaRPr lang="en-GB"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8" name="TextBox 7"/>
          <p:cNvSpPr txBox="1"/>
          <p:nvPr/>
        </p:nvSpPr>
        <p:spPr>
          <a:xfrm>
            <a:off x="2675203" y="1260190"/>
            <a:ext cx="3479414" cy="369332"/>
          </a:xfrm>
          <a:prstGeom prst="rect">
            <a:avLst/>
          </a:prstGeom>
          <a:noFill/>
        </p:spPr>
        <p:txBody>
          <a:bodyPr wrap="none" rtlCol="0">
            <a:spAutoFit/>
          </a:bodyPr>
          <a:lstStyle/>
          <a:p>
            <a:r>
              <a:rPr lang="en-GB" b="1" dirty="0" smtClean="0">
                <a:solidFill>
                  <a:srgbClr val="00B050"/>
                </a:solidFill>
              </a:rPr>
              <a:t>"Contents" is added automagically</a:t>
            </a:r>
            <a:endParaRPr lang="en-GB" b="1" dirty="0">
              <a:solidFill>
                <a:srgbClr val="00B050"/>
              </a:solidFill>
            </a:endParaRPr>
          </a:p>
        </p:txBody>
      </p:sp>
      <p:sp>
        <p:nvSpPr>
          <p:cNvPr id="10" name="TextBox 9"/>
          <p:cNvSpPr txBox="1"/>
          <p:nvPr/>
        </p:nvSpPr>
        <p:spPr>
          <a:xfrm>
            <a:off x="377008" y="2209800"/>
            <a:ext cx="971741" cy="369332"/>
          </a:xfrm>
          <a:prstGeom prst="rect">
            <a:avLst/>
          </a:prstGeom>
          <a:noFill/>
        </p:spPr>
        <p:txBody>
          <a:bodyPr wrap="none" rtlCol="0">
            <a:spAutoFit/>
          </a:bodyPr>
          <a:lstStyle/>
          <a:p>
            <a:r>
              <a:rPr lang="en-GB" b="1" dirty="0" smtClean="0">
                <a:solidFill>
                  <a:srgbClr val="00B050"/>
                </a:solidFill>
              </a:rPr>
              <a:t>Heading</a:t>
            </a:r>
            <a:endParaRPr lang="en-GB" b="1" dirty="0">
              <a:solidFill>
                <a:srgbClr val="00B050"/>
              </a:solidFill>
            </a:endParaRPr>
          </a:p>
        </p:txBody>
      </p:sp>
      <p:sp>
        <p:nvSpPr>
          <p:cNvPr id="11" name="TextBox 10"/>
          <p:cNvSpPr txBox="1"/>
          <p:nvPr/>
        </p:nvSpPr>
        <p:spPr>
          <a:xfrm>
            <a:off x="4734240" y="1981200"/>
            <a:ext cx="1895160" cy="584775"/>
          </a:xfrm>
          <a:prstGeom prst="rect">
            <a:avLst/>
          </a:prstGeom>
          <a:noFill/>
        </p:spPr>
        <p:txBody>
          <a:bodyPr wrap="square" rtlCol="0">
            <a:spAutoFit/>
          </a:bodyPr>
          <a:lstStyle/>
          <a:p>
            <a:r>
              <a:rPr lang="en-GB" b="1" dirty="0" smtClean="0">
                <a:solidFill>
                  <a:srgbClr val="00B050"/>
                </a:solidFill>
              </a:rPr>
              <a:t>Internal link to </a:t>
            </a:r>
            <a:r>
              <a:rPr lang="en-GB" sz="1400" b="1" dirty="0">
                <a:solidFill>
                  <a:srgbClr val="00B050"/>
                </a:solidFill>
              </a:rPr>
              <a:t>"</a:t>
            </a:r>
            <a:r>
              <a:rPr lang="en-GB" sz="1400" b="1" dirty="0" smtClean="0">
                <a:solidFill>
                  <a:srgbClr val="00B050"/>
                </a:solidFill>
              </a:rPr>
              <a:t>Wood preservation"</a:t>
            </a:r>
            <a:endParaRPr lang="en-GB" sz="1400" b="1" dirty="0">
              <a:solidFill>
                <a:srgbClr val="00B050"/>
              </a:solidFill>
            </a:endParaRPr>
          </a:p>
        </p:txBody>
      </p:sp>
      <p:sp>
        <p:nvSpPr>
          <p:cNvPr id="14" name="TextBox 13"/>
          <p:cNvSpPr txBox="1"/>
          <p:nvPr/>
        </p:nvSpPr>
        <p:spPr>
          <a:xfrm>
            <a:off x="7162800" y="4171890"/>
            <a:ext cx="1770183" cy="800219"/>
          </a:xfrm>
          <a:prstGeom prst="rect">
            <a:avLst/>
          </a:prstGeom>
          <a:noFill/>
        </p:spPr>
        <p:txBody>
          <a:bodyPr wrap="square" rtlCol="0">
            <a:spAutoFit/>
          </a:bodyPr>
          <a:lstStyle/>
          <a:p>
            <a:r>
              <a:rPr lang="en-GB" b="1" dirty="0" smtClean="0">
                <a:solidFill>
                  <a:srgbClr val="00B050"/>
                </a:solidFill>
              </a:rPr>
              <a:t>Image link to </a:t>
            </a:r>
            <a:r>
              <a:rPr lang="en-GB" sz="1400" b="1" dirty="0">
                <a:solidFill>
                  <a:srgbClr val="00B050"/>
                </a:solidFill>
              </a:rPr>
              <a:t>"Pentachlorophenol-structure.png"</a:t>
            </a:r>
          </a:p>
        </p:txBody>
      </p:sp>
      <p:sp>
        <p:nvSpPr>
          <p:cNvPr id="15" name="TextBox 14"/>
          <p:cNvSpPr txBox="1"/>
          <p:nvPr/>
        </p:nvSpPr>
        <p:spPr>
          <a:xfrm>
            <a:off x="58617" y="2743200"/>
            <a:ext cx="1305165" cy="369332"/>
          </a:xfrm>
          <a:prstGeom prst="rect">
            <a:avLst/>
          </a:prstGeom>
          <a:noFill/>
        </p:spPr>
        <p:txBody>
          <a:bodyPr wrap="none" rtlCol="0">
            <a:spAutoFit/>
          </a:bodyPr>
          <a:lstStyle/>
          <a:p>
            <a:r>
              <a:rPr lang="en-GB" b="1" dirty="0" smtClean="0">
                <a:solidFill>
                  <a:srgbClr val="00B050"/>
                </a:solidFill>
              </a:rPr>
              <a:t>Subheading</a:t>
            </a:r>
            <a:endParaRPr lang="en-GB" b="1" dirty="0">
              <a:solidFill>
                <a:srgbClr val="00B050"/>
              </a:solidFill>
            </a:endParaRPr>
          </a:p>
        </p:txBody>
      </p:sp>
      <p:sp>
        <p:nvSpPr>
          <p:cNvPr id="16" name="TextBox 15"/>
          <p:cNvSpPr txBox="1"/>
          <p:nvPr/>
        </p:nvSpPr>
        <p:spPr>
          <a:xfrm>
            <a:off x="4960321" y="5105400"/>
            <a:ext cx="3798415" cy="923330"/>
          </a:xfrm>
          <a:prstGeom prst="rect">
            <a:avLst/>
          </a:prstGeom>
          <a:noFill/>
        </p:spPr>
        <p:txBody>
          <a:bodyPr wrap="square" rtlCol="0">
            <a:spAutoFit/>
          </a:bodyPr>
          <a:lstStyle/>
          <a:p>
            <a:r>
              <a:rPr lang="en-GB" b="1" dirty="0" smtClean="0">
                <a:solidFill>
                  <a:srgbClr val="00B050"/>
                </a:solidFill>
              </a:rPr>
              <a:t>"References" formatted automagically, but you need to create the reference in the body-text</a:t>
            </a:r>
            <a:endParaRPr lang="en-GB" b="1" dirty="0">
              <a:solidFill>
                <a:srgbClr val="00B050"/>
              </a:solidFill>
            </a:endParaRPr>
          </a:p>
        </p:txBody>
      </p:sp>
      <p:sp>
        <p:nvSpPr>
          <p:cNvPr id="17" name="TextBox 16"/>
          <p:cNvSpPr txBox="1"/>
          <p:nvPr/>
        </p:nvSpPr>
        <p:spPr>
          <a:xfrm>
            <a:off x="1423606" y="5143381"/>
            <a:ext cx="3359411" cy="800219"/>
          </a:xfrm>
          <a:prstGeom prst="rect">
            <a:avLst/>
          </a:prstGeom>
          <a:noFill/>
        </p:spPr>
        <p:txBody>
          <a:bodyPr wrap="square" rtlCol="0">
            <a:spAutoFit/>
          </a:bodyPr>
          <a:lstStyle/>
          <a:p>
            <a:r>
              <a:rPr lang="en-GB" b="1" dirty="0" smtClean="0">
                <a:solidFill>
                  <a:srgbClr val="00B050"/>
                </a:solidFill>
              </a:rPr>
              <a:t>External link </a:t>
            </a:r>
            <a:r>
              <a:rPr lang="en-GB" b="1" dirty="0">
                <a:solidFill>
                  <a:srgbClr val="00B050"/>
                </a:solidFill>
              </a:rPr>
              <a:t>to </a:t>
            </a:r>
            <a:r>
              <a:rPr lang="en-GB" sz="1400" b="1" dirty="0">
                <a:solidFill>
                  <a:srgbClr val="00B050"/>
                </a:solidFill>
                <a:hlinkClick r:id="rId4"/>
              </a:rPr>
              <a:t>http://</a:t>
            </a:r>
            <a:r>
              <a:rPr lang="en-GB" sz="1400" b="1" dirty="0" smtClean="0">
                <a:solidFill>
                  <a:srgbClr val="00B050"/>
                </a:solidFill>
                <a:hlinkClick r:id="rId4"/>
              </a:rPr>
              <a:t>water.epa.gov/drink/contaminants/basicinformation/pentachlorophenol.cfm</a:t>
            </a:r>
            <a:r>
              <a:rPr lang="en-GB" sz="1400" b="1" dirty="0" smtClean="0">
                <a:solidFill>
                  <a:srgbClr val="00B050"/>
                </a:solidFill>
              </a:rPr>
              <a:t> </a:t>
            </a:r>
            <a:endParaRPr lang="en-GB" sz="1400" b="1" dirty="0">
              <a:solidFill>
                <a:srgbClr val="00B050"/>
              </a:solidFill>
            </a:endParaRPr>
          </a:p>
        </p:txBody>
      </p:sp>
      <p:sp>
        <p:nvSpPr>
          <p:cNvPr id="18" name="TextBox 17"/>
          <p:cNvSpPr txBox="1"/>
          <p:nvPr/>
        </p:nvSpPr>
        <p:spPr>
          <a:xfrm>
            <a:off x="3407297" y="2157046"/>
            <a:ext cx="1158843" cy="369332"/>
          </a:xfrm>
          <a:prstGeom prst="rect">
            <a:avLst/>
          </a:prstGeom>
          <a:noFill/>
        </p:spPr>
        <p:txBody>
          <a:bodyPr wrap="none" rtlCol="0">
            <a:spAutoFit/>
          </a:bodyPr>
          <a:lstStyle/>
          <a:p>
            <a:r>
              <a:rPr lang="en-GB" b="1" dirty="0" smtClean="0">
                <a:solidFill>
                  <a:srgbClr val="00B050"/>
                </a:solidFill>
              </a:rPr>
              <a:t>Subscripts</a:t>
            </a:r>
            <a:endParaRPr lang="en-GB" b="1" dirty="0">
              <a:solidFill>
                <a:srgbClr val="00B050"/>
              </a:solidFill>
            </a:endParaRPr>
          </a:p>
        </p:txBody>
      </p:sp>
      <p:sp>
        <p:nvSpPr>
          <p:cNvPr id="19" name="TextBox 18"/>
          <p:cNvSpPr txBox="1"/>
          <p:nvPr/>
        </p:nvSpPr>
        <p:spPr>
          <a:xfrm>
            <a:off x="2344617" y="2162908"/>
            <a:ext cx="617477" cy="369332"/>
          </a:xfrm>
          <a:prstGeom prst="rect">
            <a:avLst/>
          </a:prstGeom>
          <a:noFill/>
        </p:spPr>
        <p:txBody>
          <a:bodyPr wrap="none" rtlCol="0">
            <a:spAutoFit/>
          </a:bodyPr>
          <a:lstStyle/>
          <a:p>
            <a:r>
              <a:rPr lang="en-GB" b="1" dirty="0" smtClean="0">
                <a:solidFill>
                  <a:srgbClr val="00B050"/>
                </a:solidFill>
              </a:rPr>
              <a:t>Bold</a:t>
            </a:r>
            <a:endParaRPr lang="en-GB" b="1" dirty="0">
              <a:solidFill>
                <a:srgbClr val="00B050"/>
              </a:solidFill>
            </a:endParaRPr>
          </a:p>
        </p:txBody>
      </p:sp>
      <p:sp>
        <p:nvSpPr>
          <p:cNvPr id="20" name="TextBox 19"/>
          <p:cNvSpPr txBox="1"/>
          <p:nvPr/>
        </p:nvSpPr>
        <p:spPr>
          <a:xfrm>
            <a:off x="2299986" y="3448225"/>
            <a:ext cx="1974771" cy="369332"/>
          </a:xfrm>
          <a:prstGeom prst="rect">
            <a:avLst/>
          </a:prstGeom>
          <a:noFill/>
        </p:spPr>
        <p:txBody>
          <a:bodyPr wrap="none" rtlCol="0">
            <a:spAutoFit/>
          </a:bodyPr>
          <a:lstStyle/>
          <a:p>
            <a:r>
              <a:rPr lang="en-GB" b="1" dirty="0" smtClean="0">
                <a:solidFill>
                  <a:srgbClr val="00B050"/>
                </a:solidFill>
              </a:rPr>
              <a:t>HTML right-arrows</a:t>
            </a:r>
            <a:endParaRPr lang="en-GB" b="1" dirty="0">
              <a:solidFill>
                <a:srgbClr val="00B050"/>
              </a:solidFill>
            </a:endParaRPr>
          </a:p>
        </p:txBody>
      </p:sp>
      <p:sp>
        <p:nvSpPr>
          <p:cNvPr id="21" name="TextBox 20"/>
          <p:cNvSpPr txBox="1"/>
          <p:nvPr/>
        </p:nvSpPr>
        <p:spPr>
          <a:xfrm>
            <a:off x="3487617" y="2819400"/>
            <a:ext cx="737061" cy="369332"/>
          </a:xfrm>
          <a:prstGeom prst="rect">
            <a:avLst/>
          </a:prstGeom>
          <a:noFill/>
        </p:spPr>
        <p:txBody>
          <a:bodyPr wrap="none" rtlCol="0">
            <a:spAutoFit/>
          </a:bodyPr>
          <a:lstStyle/>
          <a:p>
            <a:r>
              <a:rPr lang="en-GB" b="1" dirty="0" smtClean="0">
                <a:solidFill>
                  <a:srgbClr val="00B050"/>
                </a:solidFill>
              </a:rPr>
              <a:t>Italics</a:t>
            </a:r>
            <a:endParaRPr lang="en-GB" b="1" dirty="0">
              <a:solidFill>
                <a:srgbClr val="00B050"/>
              </a:solidFill>
            </a:endParaRPr>
          </a:p>
        </p:txBody>
      </p:sp>
      <p:sp>
        <p:nvSpPr>
          <p:cNvPr id="22" name="TextBox 21"/>
          <p:cNvSpPr txBox="1"/>
          <p:nvPr/>
        </p:nvSpPr>
        <p:spPr>
          <a:xfrm>
            <a:off x="465650" y="4507468"/>
            <a:ext cx="835485" cy="369332"/>
          </a:xfrm>
          <a:prstGeom prst="rect">
            <a:avLst/>
          </a:prstGeom>
          <a:noFill/>
        </p:spPr>
        <p:txBody>
          <a:bodyPr wrap="none" rtlCol="0">
            <a:spAutoFit/>
          </a:bodyPr>
          <a:lstStyle/>
          <a:p>
            <a:r>
              <a:rPr lang="en-GB" b="1" dirty="0" smtClean="0">
                <a:solidFill>
                  <a:srgbClr val="00B050"/>
                </a:solidFill>
              </a:rPr>
              <a:t>Bullets</a:t>
            </a:r>
            <a:endParaRPr lang="en-GB" b="1" dirty="0">
              <a:solidFill>
                <a:srgbClr val="00B050"/>
              </a:solidFill>
            </a:endParaRPr>
          </a:p>
        </p:txBody>
      </p:sp>
      <p:sp>
        <p:nvSpPr>
          <p:cNvPr id="23" name="TextBox 22"/>
          <p:cNvSpPr txBox="1"/>
          <p:nvPr/>
        </p:nvSpPr>
        <p:spPr>
          <a:xfrm>
            <a:off x="377008" y="3516868"/>
            <a:ext cx="971741" cy="369332"/>
          </a:xfrm>
          <a:prstGeom prst="rect">
            <a:avLst/>
          </a:prstGeom>
          <a:noFill/>
        </p:spPr>
        <p:txBody>
          <a:bodyPr wrap="none" rtlCol="0">
            <a:spAutoFit/>
          </a:bodyPr>
          <a:lstStyle/>
          <a:p>
            <a:r>
              <a:rPr lang="en-GB" b="1" dirty="0" smtClean="0">
                <a:solidFill>
                  <a:srgbClr val="00B050"/>
                </a:solidFill>
              </a:rPr>
              <a:t>Heading</a:t>
            </a:r>
            <a:endParaRPr lang="en-GB" b="1" dirty="0">
              <a:solidFill>
                <a:srgbClr val="00B050"/>
              </a:solidFill>
            </a:endParaRPr>
          </a:p>
        </p:txBody>
      </p:sp>
      <p:sp>
        <p:nvSpPr>
          <p:cNvPr id="24" name="TextBox 23"/>
          <p:cNvSpPr txBox="1"/>
          <p:nvPr/>
        </p:nvSpPr>
        <p:spPr>
          <a:xfrm>
            <a:off x="377006" y="4202668"/>
            <a:ext cx="971741" cy="369332"/>
          </a:xfrm>
          <a:prstGeom prst="rect">
            <a:avLst/>
          </a:prstGeom>
          <a:noFill/>
        </p:spPr>
        <p:txBody>
          <a:bodyPr wrap="none" rtlCol="0">
            <a:spAutoFit/>
          </a:bodyPr>
          <a:lstStyle/>
          <a:p>
            <a:r>
              <a:rPr lang="en-GB" b="1" dirty="0" smtClean="0">
                <a:solidFill>
                  <a:srgbClr val="00B050"/>
                </a:solidFill>
              </a:rPr>
              <a:t>Heading</a:t>
            </a:r>
            <a:endParaRPr lang="en-GB" b="1" dirty="0">
              <a:solidFill>
                <a:srgbClr val="00B050"/>
              </a:solidFill>
            </a:endParaRPr>
          </a:p>
        </p:txBody>
      </p:sp>
      <p:cxnSp>
        <p:nvCxnSpPr>
          <p:cNvPr id="25" name="Straight Arrow Connector 24"/>
          <p:cNvCxnSpPr>
            <a:stCxn id="16" idx="0"/>
          </p:cNvCxnSpPr>
          <p:nvPr/>
        </p:nvCxnSpPr>
        <p:spPr>
          <a:xfrm flipH="1" flipV="1">
            <a:off x="5621217" y="3273862"/>
            <a:ext cx="1238312" cy="183153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6" idx="0"/>
          </p:cNvCxnSpPr>
          <p:nvPr/>
        </p:nvCxnSpPr>
        <p:spPr>
          <a:xfrm flipH="1" flipV="1">
            <a:off x="3986718" y="4288857"/>
            <a:ext cx="2872811" cy="81654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25817" y="2803656"/>
            <a:ext cx="2227383" cy="369332"/>
          </a:xfrm>
          <a:prstGeom prst="rect">
            <a:avLst/>
          </a:prstGeom>
          <a:noFill/>
        </p:spPr>
        <p:txBody>
          <a:bodyPr wrap="square" rtlCol="0">
            <a:spAutoFit/>
          </a:bodyPr>
          <a:lstStyle/>
          <a:p>
            <a:r>
              <a:rPr lang="en-GB" b="1" dirty="0" smtClean="0">
                <a:solidFill>
                  <a:srgbClr val="00B050"/>
                </a:solidFill>
              </a:rPr>
              <a:t>Internal link </a:t>
            </a:r>
            <a:r>
              <a:rPr lang="en-GB" sz="1400" b="1" dirty="0" smtClean="0">
                <a:solidFill>
                  <a:srgbClr val="00B050"/>
                </a:solidFill>
              </a:rPr>
              <a:t>(no article)</a:t>
            </a:r>
            <a:endParaRPr lang="en-GB" b="1" dirty="0">
              <a:solidFill>
                <a:srgbClr val="00B050"/>
              </a:solidFill>
            </a:endParaRPr>
          </a:p>
        </p:txBody>
      </p:sp>
    </p:spTree>
    <p:extLst>
      <p:ext uri="{BB962C8B-B14F-4D97-AF65-F5344CB8AC3E}">
        <p14:creationId xmlns:p14="http://schemas.microsoft.com/office/powerpoint/2010/main" val="224006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686"/>
            <a:ext cx="3886200" cy="715962"/>
          </a:xfrm>
        </p:spPr>
        <p:txBody>
          <a:bodyPr>
            <a:normAutofit fontScale="90000"/>
          </a:bodyPr>
          <a:lstStyle/>
          <a:p>
            <a:r>
              <a:rPr lang="en-GB" dirty="0" smtClean="0"/>
              <a:t>Selecting a page to edit</a:t>
            </a:r>
            <a:endParaRPr lang="en-GB" dirty="0"/>
          </a:p>
        </p:txBody>
      </p:sp>
      <p:sp>
        <p:nvSpPr>
          <p:cNvPr id="3" name="Content Placeholder 2"/>
          <p:cNvSpPr>
            <a:spLocks noGrp="1"/>
          </p:cNvSpPr>
          <p:nvPr>
            <p:ph sz="half" idx="1"/>
          </p:nvPr>
        </p:nvSpPr>
        <p:spPr>
          <a:xfrm>
            <a:off x="457200" y="2514600"/>
            <a:ext cx="4038600" cy="3611563"/>
          </a:xfrm>
        </p:spPr>
        <p:txBody>
          <a:bodyPr>
            <a:normAutofit/>
          </a:bodyPr>
          <a:lstStyle/>
          <a:p>
            <a:r>
              <a:rPr lang="en-GB" dirty="0" smtClean="0"/>
              <a:t>Start from a stub</a:t>
            </a:r>
          </a:p>
          <a:p>
            <a:pPr lvl="1"/>
            <a:r>
              <a:rPr lang="en-GB" sz="1100" dirty="0">
                <a:hlinkClick r:id="rId2"/>
              </a:rPr>
              <a:t>http://en.wikipedia.org/wiki/Category:Biology_stubs</a:t>
            </a:r>
            <a:endParaRPr lang="en-GB" sz="1100" dirty="0" smtClean="0"/>
          </a:p>
          <a:p>
            <a:pPr lvl="1"/>
            <a:r>
              <a:rPr lang="en-GB" sz="1100" dirty="0">
                <a:hlinkClick r:id="rId3"/>
              </a:rPr>
              <a:t>http://</a:t>
            </a:r>
            <a:r>
              <a:rPr lang="en-GB" sz="1100" dirty="0" smtClean="0">
                <a:hlinkClick r:id="rId3"/>
              </a:rPr>
              <a:t>en.wikipedia.org/wiki/Category:Enzyme_stubs</a:t>
            </a:r>
            <a:endParaRPr lang="en-GB" sz="1100" dirty="0" smtClean="0"/>
          </a:p>
          <a:p>
            <a:pPr lvl="1"/>
            <a:r>
              <a:rPr lang="en-GB" sz="1100" dirty="0">
                <a:hlinkClick r:id="rId4"/>
              </a:rPr>
              <a:t>http://en.wikipedia.org/wiki/Category:Plant_stubs</a:t>
            </a:r>
            <a:endParaRPr lang="en-GB" sz="1100" dirty="0" smtClean="0"/>
          </a:p>
          <a:p>
            <a:r>
              <a:rPr lang="en-GB" dirty="0" smtClean="0"/>
              <a:t>…or improve a pre-existing article</a:t>
            </a:r>
          </a:p>
          <a:p>
            <a:r>
              <a:rPr lang="en-GB" dirty="0" smtClean="0"/>
              <a:t>Approve intended page with me </a:t>
            </a:r>
            <a:r>
              <a:rPr lang="en-GB" i="1" dirty="0"/>
              <a:t>via</a:t>
            </a:r>
            <a:r>
              <a:rPr lang="en-GB" dirty="0"/>
              <a:t> </a:t>
            </a:r>
            <a:r>
              <a:rPr lang="en-GB" dirty="0" err="1" smtClean="0"/>
              <a:t>BlackBoard</a:t>
            </a:r>
            <a:endParaRPr lang="en-GB" dirty="0" smtClean="0"/>
          </a:p>
        </p:txBody>
      </p:sp>
      <p:sp>
        <p:nvSpPr>
          <p:cNvPr id="4" name="Footer Placeholder 3"/>
          <p:cNvSpPr>
            <a:spLocks noGrp="1"/>
          </p:cNvSpPr>
          <p:nvPr>
            <p:ph type="ftr" sz="quarter" idx="11"/>
          </p:nvPr>
        </p:nvSpPr>
        <p:spPr>
          <a:xfrm>
            <a:off x="381000" y="6356350"/>
            <a:ext cx="7848600" cy="365125"/>
          </a:xfrm>
        </p:spPr>
        <p:txBody>
          <a:bodyPr/>
          <a:lstStyle/>
          <a:p>
            <a:r>
              <a:rPr lang="en-GB" dirty="0">
                <a:hlinkClick r:id="rId5"/>
              </a:rPr>
              <a:t>http://</a:t>
            </a:r>
            <a:r>
              <a:rPr lang="en-GB" dirty="0" smtClean="0">
                <a:hlinkClick r:id="rId5"/>
              </a:rPr>
              <a:t>en.wikipedia.org/wiki/Wikipedia:WikiProject_Stub_sorting/Stub_types#Science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2050" name="Picture 2" descr="D:\Steve\Untitled2.png"/>
          <p:cNvPicPr>
            <a:picLocks noGrp="1" noChangeAspect="1" noChangeArrowheads="1"/>
          </p:cNvPicPr>
          <p:nvPr>
            <p:ph sz="half" idx="2"/>
          </p:nvPr>
        </p:nvPicPr>
        <p:blipFill rotWithShape="1">
          <a:blip r:embed="rId6" cstate="print">
            <a:extLst>
              <a:ext uri="{28A0092B-C50C-407E-A947-70E740481C1C}">
                <a14:useLocalDpi xmlns:a14="http://schemas.microsoft.com/office/drawing/2010/main" val="0"/>
              </a:ext>
            </a:extLst>
          </a:blip>
          <a:srcRect/>
          <a:stretch/>
        </p:blipFill>
        <p:spPr bwMode="auto">
          <a:xfrm>
            <a:off x="4743450" y="1981200"/>
            <a:ext cx="3979200" cy="434094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600385" y="2183350"/>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133779" y="2183350"/>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800600" y="801469"/>
            <a:ext cx="1812317" cy="646331"/>
          </a:xfrm>
          <a:prstGeom prst="rect">
            <a:avLst/>
          </a:prstGeom>
          <a:noFill/>
        </p:spPr>
        <p:txBody>
          <a:bodyPr wrap="square" rtlCol="0">
            <a:spAutoFit/>
          </a:bodyPr>
          <a:lstStyle/>
          <a:p>
            <a:r>
              <a:rPr lang="en-GB" dirty="0" smtClean="0"/>
              <a:t>Open talk (discussion) tab</a:t>
            </a:r>
            <a:endParaRPr lang="en-GB" dirty="0"/>
          </a:p>
        </p:txBody>
      </p:sp>
      <p:sp>
        <p:nvSpPr>
          <p:cNvPr id="11" name="TextBox 10"/>
          <p:cNvSpPr txBox="1"/>
          <p:nvPr/>
        </p:nvSpPr>
        <p:spPr>
          <a:xfrm>
            <a:off x="6790564" y="1078468"/>
            <a:ext cx="904607" cy="369332"/>
          </a:xfrm>
          <a:prstGeom prst="rect">
            <a:avLst/>
          </a:prstGeom>
          <a:noFill/>
        </p:spPr>
        <p:txBody>
          <a:bodyPr wrap="none" rtlCol="0">
            <a:spAutoFit/>
          </a:bodyPr>
          <a:lstStyle/>
          <a:p>
            <a:r>
              <a:rPr lang="en-GB" dirty="0" smtClean="0"/>
              <a:t>Edit tab</a:t>
            </a:r>
            <a:endParaRPr lang="en-GB" dirty="0"/>
          </a:p>
        </p:txBody>
      </p:sp>
      <p:cxnSp>
        <p:nvCxnSpPr>
          <p:cNvPr id="12" name="Straight Arrow Connector 11"/>
          <p:cNvCxnSpPr>
            <a:stCxn id="8" idx="2"/>
            <a:endCxn id="7" idx="0"/>
          </p:cNvCxnSpPr>
          <p:nvPr/>
        </p:nvCxnSpPr>
        <p:spPr>
          <a:xfrm>
            <a:off x="5706759" y="1447800"/>
            <a:ext cx="7926" cy="7355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9" idx="0"/>
          </p:cNvCxnSpPr>
          <p:nvPr/>
        </p:nvCxnSpPr>
        <p:spPr>
          <a:xfrm>
            <a:off x="7242868" y="1447800"/>
            <a:ext cx="5211" cy="7355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3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en-GB" dirty="0" smtClean="0"/>
              <a:t>Scan the </a:t>
            </a:r>
            <a:r>
              <a:rPr lang="en-GB" dirty="0"/>
              <a:t>h</a:t>
            </a:r>
            <a:r>
              <a:rPr lang="en-GB" dirty="0" smtClean="0"/>
              <a:t>istory</a:t>
            </a:r>
            <a:endParaRPr lang="en-GB" dirty="0"/>
          </a:p>
        </p:txBody>
      </p:sp>
      <p:sp>
        <p:nvSpPr>
          <p:cNvPr id="3" name="Content Placeholder 2"/>
          <p:cNvSpPr>
            <a:spLocks noGrp="1"/>
          </p:cNvSpPr>
          <p:nvPr>
            <p:ph sz="half" idx="1"/>
          </p:nvPr>
        </p:nvSpPr>
        <p:spPr>
          <a:xfrm>
            <a:off x="457200" y="1600200"/>
            <a:ext cx="3352800" cy="4525963"/>
          </a:xfrm>
        </p:spPr>
        <p:txBody>
          <a:bodyPr/>
          <a:lstStyle/>
          <a:p>
            <a:r>
              <a:rPr lang="en-GB" dirty="0" smtClean="0"/>
              <a:t>Choose an article that is not being heavily edited by others already</a:t>
            </a:r>
          </a:p>
          <a:p>
            <a:r>
              <a:rPr lang="en-GB" dirty="0" smtClean="0"/>
              <a:t>Scan through past edits</a:t>
            </a:r>
          </a:p>
          <a:p>
            <a:r>
              <a:rPr lang="en-GB" dirty="0" smtClean="0"/>
              <a:t>Mostly bots? [automated edits]</a:t>
            </a:r>
          </a:p>
          <a:p>
            <a:r>
              <a:rPr lang="en-GB" dirty="0" smtClean="0"/>
              <a:t>Quiet?</a:t>
            </a:r>
          </a:p>
          <a:p>
            <a:endParaRPr lang="en-GB"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2050" name="Picture 2" descr="D:\Steve\Untitl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707238" cy="396303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566218" y="4034821"/>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629400" y="1987016"/>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19800" y="882134"/>
            <a:ext cx="1783212" cy="369332"/>
          </a:xfrm>
          <a:prstGeom prst="rect">
            <a:avLst/>
          </a:prstGeom>
          <a:noFill/>
        </p:spPr>
        <p:txBody>
          <a:bodyPr wrap="square" rtlCol="0">
            <a:spAutoFit/>
          </a:bodyPr>
          <a:lstStyle/>
          <a:p>
            <a:r>
              <a:rPr lang="en-GB" dirty="0" smtClean="0"/>
              <a:t>View history</a:t>
            </a:r>
            <a:endParaRPr lang="en-GB" dirty="0"/>
          </a:p>
        </p:txBody>
      </p:sp>
      <p:cxnSp>
        <p:nvCxnSpPr>
          <p:cNvPr id="12" name="Straight Arrow Connector 11"/>
          <p:cNvCxnSpPr>
            <a:endCxn id="8" idx="2"/>
          </p:cNvCxnSpPr>
          <p:nvPr/>
        </p:nvCxnSpPr>
        <p:spPr>
          <a:xfrm>
            <a:off x="3200400" y="3886200"/>
            <a:ext cx="1365818" cy="22482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a:endCxn id="9" idx="0"/>
          </p:cNvCxnSpPr>
          <p:nvPr/>
        </p:nvCxnSpPr>
        <p:spPr>
          <a:xfrm flipH="1">
            <a:off x="6896100" y="1251466"/>
            <a:ext cx="15306" cy="7355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24626" y="4187221"/>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endCxn id="21" idx="2"/>
          </p:cNvCxnSpPr>
          <p:nvPr/>
        </p:nvCxnSpPr>
        <p:spPr>
          <a:xfrm flipV="1">
            <a:off x="3505200" y="4263421"/>
            <a:ext cx="2619426" cy="73523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638800" y="4846254"/>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a:endCxn id="24" idx="2"/>
          </p:cNvCxnSpPr>
          <p:nvPr/>
        </p:nvCxnSpPr>
        <p:spPr>
          <a:xfrm flipV="1">
            <a:off x="2133600" y="4922454"/>
            <a:ext cx="3505200" cy="71634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6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your edit in the talk tab</a:t>
            </a:r>
            <a:endParaRPr lang="en-GB" dirty="0"/>
          </a:p>
        </p:txBody>
      </p:sp>
      <p:sp>
        <p:nvSpPr>
          <p:cNvPr id="3" name="Content Placeholder 2"/>
          <p:cNvSpPr>
            <a:spLocks noGrp="1"/>
          </p:cNvSpPr>
          <p:nvPr>
            <p:ph sz="half" idx="1"/>
          </p:nvPr>
        </p:nvSpPr>
        <p:spPr/>
        <p:txBody>
          <a:bodyPr/>
          <a:lstStyle/>
          <a:p>
            <a:r>
              <a:rPr lang="en-GB" dirty="0" smtClean="0"/>
              <a:t>Read the talk page</a:t>
            </a:r>
          </a:p>
          <a:p>
            <a:r>
              <a:rPr lang="en-GB" dirty="0" smtClean="0"/>
              <a:t>Introduce yourself</a:t>
            </a:r>
          </a:p>
          <a:p>
            <a:r>
              <a:rPr lang="en-GB" dirty="0" smtClean="0"/>
              <a:t>State that you plan on editing it</a:t>
            </a:r>
          </a:p>
          <a:p>
            <a:r>
              <a:rPr lang="en-GB" dirty="0" smtClean="0"/>
              <a:t>Sign off comments with</a:t>
            </a:r>
          </a:p>
          <a:p>
            <a:pPr marL="457200" lvl="1" indent="0">
              <a:buNone/>
            </a:pPr>
            <a:r>
              <a:rPr lang="en-GB" sz="1800" dirty="0" smtClean="0">
                <a:latin typeface="Courier New" pitchFamily="49" charset="0"/>
                <a:cs typeface="Courier New" pitchFamily="49" charset="0"/>
              </a:rPr>
              <a:t>~~~~</a:t>
            </a:r>
          </a:p>
          <a:p>
            <a:pPr lvl="1"/>
            <a:r>
              <a:rPr lang="en-GB" dirty="0" smtClean="0"/>
              <a:t> Inserts</a:t>
            </a:r>
          </a:p>
          <a:p>
            <a:pPr marL="457200" lvl="1" indent="0">
              <a:buNone/>
            </a:pPr>
            <a:r>
              <a:rPr lang="en-GB" sz="1800" dirty="0" smtClean="0">
                <a:latin typeface="Courier New" pitchFamily="49" charset="0"/>
                <a:cs typeface="Courier New" pitchFamily="49" charset="0"/>
              </a:rPr>
              <a:t>Username (talk) datetime</a:t>
            </a:r>
          </a:p>
          <a:p>
            <a:pPr lvl="1"/>
            <a:r>
              <a:rPr lang="en-GB" dirty="0" smtClean="0"/>
              <a:t>Necessary for 'be civil'</a:t>
            </a:r>
            <a:endParaRPr lang="en-GB" dirty="0"/>
          </a:p>
          <a:p>
            <a:pPr marL="457200" lvl="1" indent="0">
              <a:buNone/>
            </a:pPr>
            <a:endParaRPr lang="en-GB" sz="18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3074" name="Picture 2" descr="D:\Steve\Untitled3.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48200" y="1524000"/>
            <a:ext cx="4070773" cy="45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081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Uploading your own images*</a:t>
            </a:r>
            <a:endParaRPr lang="en-GB" dirty="0"/>
          </a:p>
        </p:txBody>
      </p:sp>
      <p:sp>
        <p:nvSpPr>
          <p:cNvPr id="4" name="Footer Placeholder 3"/>
          <p:cNvSpPr>
            <a:spLocks noGrp="1"/>
          </p:cNvSpPr>
          <p:nvPr>
            <p:ph type="ftr" sz="quarter" idx="11"/>
          </p:nvPr>
        </p:nvSpPr>
        <p:spPr>
          <a:xfrm>
            <a:off x="1295400" y="6356350"/>
            <a:ext cx="6781800" cy="365125"/>
          </a:xfrm>
        </p:spPr>
        <p:txBody>
          <a:bodyPr/>
          <a:lstStyle/>
          <a:p>
            <a:r>
              <a:rPr lang="en-GB" dirty="0">
                <a:hlinkClick r:id="rId3"/>
              </a:rPr>
              <a:t>http://</a:t>
            </a:r>
            <a:r>
              <a:rPr lang="en-GB" dirty="0" smtClean="0">
                <a:hlinkClick r:id="rId3"/>
              </a:rPr>
              <a:t>en.wikipedia.org/wiki/Wikipedia:Uploading_images</a:t>
            </a:r>
            <a:endParaRPr lang="en-GB" dirty="0" smtClean="0"/>
          </a:p>
          <a:p>
            <a:r>
              <a:rPr lang="en-GB" dirty="0">
                <a:hlinkClick r:id="rId4"/>
              </a:rPr>
              <a:t>http://</a:t>
            </a:r>
            <a:r>
              <a:rPr lang="en-GB" dirty="0" smtClean="0">
                <a:hlinkClick r:id="rId4"/>
              </a:rPr>
              <a:t>en.wikipedia.org/wiki/Special:Upload</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9222" name="Picture 6" descr="D:\Steve\upload.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76173" y="1600200"/>
            <a:ext cx="3982653" cy="4525963"/>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5127756" y="3261486"/>
            <a:ext cx="434844"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600200" y="1992868"/>
            <a:ext cx="1981200" cy="646331"/>
          </a:xfrm>
          <a:prstGeom prst="rect">
            <a:avLst/>
          </a:prstGeom>
          <a:noFill/>
        </p:spPr>
        <p:txBody>
          <a:bodyPr wrap="square" rtlCol="0">
            <a:spAutoFit/>
          </a:bodyPr>
          <a:lstStyle/>
          <a:p>
            <a:pPr algn="r"/>
            <a:r>
              <a:rPr lang="en-GB" dirty="0" smtClean="0"/>
              <a:t>Select file on local drive</a:t>
            </a:r>
            <a:endParaRPr lang="en-GB" dirty="0"/>
          </a:p>
        </p:txBody>
      </p:sp>
      <p:cxnSp>
        <p:nvCxnSpPr>
          <p:cNvPr id="18" name="Straight Arrow Connector 17"/>
          <p:cNvCxnSpPr>
            <a:stCxn id="17" idx="3"/>
            <a:endCxn id="16" idx="2"/>
          </p:cNvCxnSpPr>
          <p:nvPr/>
        </p:nvCxnSpPr>
        <p:spPr>
          <a:xfrm>
            <a:off x="3581400" y="2316034"/>
            <a:ext cx="1546356" cy="102165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019800" y="3733800"/>
            <a:ext cx="1219200" cy="1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28601" y="3219271"/>
            <a:ext cx="3352799" cy="1200329"/>
          </a:xfrm>
          <a:prstGeom prst="rect">
            <a:avLst/>
          </a:prstGeom>
          <a:noFill/>
        </p:spPr>
        <p:txBody>
          <a:bodyPr wrap="square" rtlCol="0">
            <a:spAutoFit/>
          </a:bodyPr>
          <a:lstStyle/>
          <a:p>
            <a:pPr algn="r"/>
            <a:r>
              <a:rPr lang="en-GB" dirty="0" smtClean="0"/>
              <a:t>Give the file a descriptive name:</a:t>
            </a:r>
          </a:p>
          <a:p>
            <a:pPr algn="r"/>
            <a:r>
              <a:rPr lang="en-GB" dirty="0" smtClean="0"/>
              <a:t>"70S ribosome in elongation phase (</a:t>
            </a:r>
            <a:r>
              <a:rPr lang="en-GB" dirty="0" err="1" smtClean="0"/>
              <a:t>Pymol</a:t>
            </a:r>
            <a:r>
              <a:rPr lang="en-GB" dirty="0" smtClean="0"/>
              <a:t> rendering)" not "ribosome"</a:t>
            </a:r>
            <a:endParaRPr lang="en-GB" dirty="0"/>
          </a:p>
        </p:txBody>
      </p:sp>
      <p:cxnSp>
        <p:nvCxnSpPr>
          <p:cNvPr id="24" name="Straight Arrow Connector 23"/>
          <p:cNvCxnSpPr>
            <a:stCxn id="23" idx="3"/>
            <a:endCxn id="22" idx="2"/>
          </p:cNvCxnSpPr>
          <p:nvPr/>
        </p:nvCxnSpPr>
        <p:spPr>
          <a:xfrm>
            <a:off x="3581400" y="3819436"/>
            <a:ext cx="2438400" cy="669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019800" y="3962400"/>
            <a:ext cx="2514600" cy="528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28601" y="4800600"/>
            <a:ext cx="3276599" cy="369332"/>
          </a:xfrm>
          <a:prstGeom prst="rect">
            <a:avLst/>
          </a:prstGeom>
          <a:noFill/>
        </p:spPr>
        <p:txBody>
          <a:bodyPr wrap="square" rtlCol="0">
            <a:spAutoFit/>
          </a:bodyPr>
          <a:lstStyle/>
          <a:p>
            <a:pPr algn="r"/>
            <a:r>
              <a:rPr lang="en-GB" dirty="0" smtClean="0"/>
              <a:t>Summary: author, source, </a:t>
            </a:r>
            <a:r>
              <a:rPr lang="en-GB" i="1" dirty="0" err="1" smtClean="0"/>
              <a:t>etc</a:t>
            </a:r>
            <a:endParaRPr lang="en-GB" i="1" dirty="0"/>
          </a:p>
        </p:txBody>
      </p:sp>
      <p:cxnSp>
        <p:nvCxnSpPr>
          <p:cNvPr id="39" name="Straight Arrow Connector 38"/>
          <p:cNvCxnSpPr>
            <a:stCxn id="38" idx="3"/>
            <a:endCxn id="37" idx="2"/>
          </p:cNvCxnSpPr>
          <p:nvPr/>
        </p:nvCxnSpPr>
        <p:spPr>
          <a:xfrm flipV="1">
            <a:off x="3505200" y="4226540"/>
            <a:ext cx="2514600" cy="75872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867400" y="5293340"/>
            <a:ext cx="2514600" cy="1930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2514600" y="5564269"/>
            <a:ext cx="914400" cy="369332"/>
          </a:xfrm>
          <a:prstGeom prst="rect">
            <a:avLst/>
          </a:prstGeom>
          <a:noFill/>
        </p:spPr>
        <p:txBody>
          <a:bodyPr wrap="square" rtlCol="0">
            <a:spAutoFit/>
          </a:bodyPr>
          <a:lstStyle/>
          <a:p>
            <a:pPr algn="r"/>
            <a:r>
              <a:rPr lang="en-GB" dirty="0" smtClean="0"/>
              <a:t>Licence</a:t>
            </a:r>
            <a:endParaRPr lang="en-GB" i="1" dirty="0"/>
          </a:p>
        </p:txBody>
      </p:sp>
      <p:cxnSp>
        <p:nvCxnSpPr>
          <p:cNvPr id="44" name="Straight Arrow Connector 43"/>
          <p:cNvCxnSpPr>
            <a:stCxn id="43" idx="3"/>
            <a:endCxn id="42" idx="2"/>
          </p:cNvCxnSpPr>
          <p:nvPr/>
        </p:nvCxnSpPr>
        <p:spPr>
          <a:xfrm flipV="1">
            <a:off x="3429000" y="5389870"/>
            <a:ext cx="2438400" cy="3590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85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licensing*</a:t>
            </a:r>
            <a:endParaRPr lang="en-GB" dirty="0"/>
          </a:p>
        </p:txBody>
      </p:sp>
      <p:sp>
        <p:nvSpPr>
          <p:cNvPr id="3" name="Content Placeholder 2"/>
          <p:cNvSpPr>
            <a:spLocks noGrp="1"/>
          </p:cNvSpPr>
          <p:nvPr>
            <p:ph sz="half" idx="1"/>
          </p:nvPr>
        </p:nvSpPr>
        <p:spPr>
          <a:xfrm>
            <a:off x="228600" y="1600200"/>
            <a:ext cx="3810000" cy="4525963"/>
          </a:xfrm>
        </p:spPr>
        <p:txBody>
          <a:bodyPr/>
          <a:lstStyle/>
          <a:p>
            <a:r>
              <a:rPr lang="en-GB" dirty="0" smtClean="0"/>
              <a:t>Images must be</a:t>
            </a:r>
          </a:p>
          <a:p>
            <a:pPr lvl="1"/>
            <a:r>
              <a:rPr lang="en-GB" dirty="0" smtClean="0"/>
              <a:t>Public domain, or</a:t>
            </a:r>
          </a:p>
          <a:p>
            <a:pPr lvl="1"/>
            <a:r>
              <a:rPr lang="en-GB" dirty="0" smtClean="0"/>
              <a:t>YOUR OWN LICENSED WORK</a:t>
            </a:r>
          </a:p>
          <a:p>
            <a:pPr lvl="2"/>
            <a:r>
              <a:rPr lang="en-GB" i="1" dirty="0" smtClean="0"/>
              <a:t>e.g. </a:t>
            </a:r>
            <a:r>
              <a:rPr lang="en-GB" dirty="0" smtClean="0"/>
              <a:t>Creative Commons CC-BY-SA-3.0</a:t>
            </a:r>
          </a:p>
          <a:p>
            <a:endParaRPr lang="en-GB"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171901500"/>
              </p:ext>
            </p:extLst>
          </p:nvPr>
        </p:nvGraphicFramePr>
        <p:xfrm>
          <a:off x="4191000" y="1447800"/>
          <a:ext cx="4800600" cy="3428999"/>
        </p:xfrm>
        <a:graphic>
          <a:graphicData uri="http://schemas.openxmlformats.org/drawingml/2006/table">
            <a:tbl>
              <a:tblPr firstRow="1" bandRow="1">
                <a:tableStyleId>{5C22544A-7EE6-4342-B048-85BDC9FD1C3A}</a:tableStyleId>
              </a:tblPr>
              <a:tblGrid>
                <a:gridCol w="1689100"/>
                <a:gridCol w="3111500"/>
              </a:tblGrid>
              <a:tr h="490722">
                <a:tc>
                  <a:txBody>
                    <a:bodyPr/>
                    <a:lstStyle/>
                    <a:p>
                      <a:r>
                        <a:rPr lang="en-GB" sz="1050" b="0" dirty="0" smtClean="0"/>
                        <a:t>License</a:t>
                      </a:r>
                      <a:endParaRPr lang="en-GB" sz="1050" b="0" dirty="0"/>
                    </a:p>
                  </a:txBody>
                  <a:tcPr/>
                </a:tc>
                <a:tc>
                  <a:txBody>
                    <a:bodyPr/>
                    <a:lstStyle/>
                    <a:p>
                      <a:r>
                        <a:rPr lang="en-GB" sz="1050" b="0" dirty="0" smtClean="0"/>
                        <a:t>Details</a:t>
                      </a:r>
                      <a:endParaRPr lang="en-GB" sz="1050" b="0" dirty="0"/>
                    </a:p>
                  </a:txBody>
                  <a:tcPr/>
                </a:tc>
              </a:tr>
              <a:tr h="1616302">
                <a:tc>
                  <a:txBody>
                    <a:bodyPr/>
                    <a:lstStyle/>
                    <a:p>
                      <a:r>
                        <a:rPr lang="en-GB" sz="1050" b="0" dirty="0" smtClean="0">
                          <a:solidFill>
                            <a:schemeClr val="tx1"/>
                          </a:solidFill>
                        </a:rPr>
                        <a:t>Attribution</a:t>
                      </a:r>
                      <a:r>
                        <a:rPr lang="en-GB" sz="1050" b="0" baseline="0" dirty="0" smtClean="0">
                          <a:solidFill>
                            <a:schemeClr val="tx1"/>
                          </a:solidFill>
                        </a:rPr>
                        <a:t> (BY)</a:t>
                      </a:r>
                      <a:endParaRPr lang="en-GB" sz="1050" b="0" dirty="0">
                        <a:solidFill>
                          <a:schemeClr val="tx1"/>
                        </a:solidFill>
                      </a:endParaRPr>
                    </a:p>
                  </a:txBody>
                  <a:tcPr/>
                </a:tc>
                <a:tc>
                  <a:txBody>
                    <a:bodyPr/>
                    <a:lstStyle/>
                    <a:p>
                      <a:r>
                        <a:rPr lang="en-GB" sz="1050" b="0" dirty="0">
                          <a:solidFill>
                            <a:schemeClr val="tx1"/>
                          </a:solidFill>
                        </a:rPr>
                        <a:t>Licensees may copy, distribute, display and perform the work and make derivative works based on it only if they give the author or licensor the credits in the manner specified by these.</a:t>
                      </a:r>
                    </a:p>
                  </a:txBody>
                  <a:tcPr/>
                </a:tc>
              </a:tr>
              <a:tr h="1321975">
                <a:tc>
                  <a:txBody>
                    <a:bodyPr/>
                    <a:lstStyle/>
                    <a:p>
                      <a:r>
                        <a:rPr lang="en-GB" sz="1050" b="0" u="none" dirty="0" smtClean="0">
                          <a:solidFill>
                            <a:schemeClr val="tx1"/>
                          </a:solidFill>
                          <a:effectLst/>
                        </a:rPr>
                        <a:t>Share-Alike (SA)</a:t>
                      </a:r>
                      <a:endParaRPr lang="en-GB" sz="1050" b="0" u="none" dirty="0">
                        <a:solidFill>
                          <a:schemeClr val="tx1"/>
                        </a:solidFill>
                        <a:effectLst/>
                      </a:endParaRPr>
                    </a:p>
                  </a:txBody>
                  <a:tcPr/>
                </a:tc>
                <a:tc>
                  <a:txBody>
                    <a:bodyPr/>
                    <a:lstStyle/>
                    <a:p>
                      <a:r>
                        <a:rPr lang="en-GB" sz="1050" b="0" dirty="0" smtClean="0">
                          <a:solidFill>
                            <a:schemeClr val="tx1"/>
                          </a:solidFill>
                        </a:rPr>
                        <a:t>Licensees may distribute derivative works only under a license identical to the license that governs the original work. (See also </a:t>
                      </a:r>
                      <a:r>
                        <a:rPr lang="en-GB" sz="1050" b="0" dirty="0" err="1" smtClean="0">
                          <a:solidFill>
                            <a:schemeClr val="tx1"/>
                          </a:solidFill>
                        </a:rPr>
                        <a:t>copyleft</a:t>
                      </a:r>
                      <a:r>
                        <a:rPr lang="en-GB" sz="1050" b="0" dirty="0" smtClean="0">
                          <a:solidFill>
                            <a:schemeClr val="tx1"/>
                          </a:solidFill>
                        </a:rPr>
                        <a:t>.)</a:t>
                      </a:r>
                      <a:endParaRPr lang="en-GB" sz="1050" b="0" dirty="0">
                        <a:solidFill>
                          <a:schemeClr val="tx1"/>
                        </a:solidFill>
                      </a:endParaRPr>
                    </a:p>
                  </a:txBody>
                  <a:tcPr/>
                </a:tc>
              </a:tr>
            </a:tbl>
          </a:graphicData>
        </a:graphic>
      </p:graphicFrame>
      <p:sp>
        <p:nvSpPr>
          <p:cNvPr id="4" name="Footer Placeholder 3"/>
          <p:cNvSpPr>
            <a:spLocks noGrp="1"/>
          </p:cNvSpPr>
          <p:nvPr>
            <p:ph type="ftr" sz="quarter" idx="11"/>
          </p:nvPr>
        </p:nvSpPr>
        <p:spPr>
          <a:xfrm>
            <a:off x="1295400" y="6356350"/>
            <a:ext cx="6781800" cy="365125"/>
          </a:xfrm>
        </p:spPr>
        <p:txBody>
          <a:bodyPr/>
          <a:lstStyle/>
          <a:p>
            <a:r>
              <a:rPr lang="en-GB" dirty="0" smtClean="0">
                <a:hlinkClick r:id="rId3"/>
              </a:rPr>
              <a:t>http</a:t>
            </a:r>
            <a:r>
              <a:rPr lang="en-GB" dirty="0">
                <a:hlinkClick r:id="rId3"/>
              </a:rPr>
              <a:t>://en.wikipedia.org/wiki/Wikipedia:Image_copyright_tags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11268" name="Picture 4" descr="D:\Steve\Untitled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243120"/>
            <a:ext cx="5812244"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7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Acceptable images</a:t>
            </a:r>
            <a:endParaRPr lang="en-GB" dirty="0"/>
          </a:p>
        </p:txBody>
      </p:sp>
      <p:sp>
        <p:nvSpPr>
          <p:cNvPr id="12" name="Text Placeholder 11"/>
          <p:cNvSpPr>
            <a:spLocks noGrp="1"/>
          </p:cNvSpPr>
          <p:nvPr>
            <p:ph type="body" idx="1"/>
          </p:nvPr>
        </p:nvSpPr>
        <p:spPr/>
        <p:txBody>
          <a:bodyPr/>
          <a:lstStyle/>
          <a:p>
            <a:r>
              <a:rPr lang="en-GB" dirty="0" smtClean="0"/>
              <a:t>OK</a:t>
            </a:r>
            <a:endParaRPr lang="en-GB" dirty="0"/>
          </a:p>
        </p:txBody>
      </p:sp>
      <p:sp>
        <p:nvSpPr>
          <p:cNvPr id="13" name="Content Placeholder 12"/>
          <p:cNvSpPr>
            <a:spLocks noGrp="1"/>
          </p:cNvSpPr>
          <p:nvPr>
            <p:ph sz="half" idx="2"/>
          </p:nvPr>
        </p:nvSpPr>
        <p:spPr/>
        <p:txBody>
          <a:bodyPr>
            <a:normAutofit lnSpcReduction="10000"/>
          </a:bodyPr>
          <a:lstStyle/>
          <a:p>
            <a:r>
              <a:rPr lang="en-GB" dirty="0" smtClean="0"/>
              <a:t>Wikimedia Commons</a:t>
            </a:r>
          </a:p>
          <a:p>
            <a:r>
              <a:rPr lang="en-GB" dirty="0" smtClean="0"/>
              <a:t>Self-penned/photo-</a:t>
            </a:r>
            <a:r>
              <a:rPr lang="en-GB" dirty="0" err="1" smtClean="0"/>
              <a:t>ed</a:t>
            </a:r>
            <a:r>
              <a:rPr lang="en-GB" dirty="0" smtClean="0"/>
              <a:t> images</a:t>
            </a:r>
          </a:p>
          <a:p>
            <a:r>
              <a:rPr lang="en-GB" dirty="0" smtClean="0"/>
              <a:t>SVG maps made with </a:t>
            </a:r>
            <a:r>
              <a:rPr lang="en-GB" dirty="0" err="1" smtClean="0"/>
              <a:t>Inkscape</a:t>
            </a:r>
            <a:endParaRPr lang="en-GB" dirty="0" smtClean="0"/>
          </a:p>
          <a:p>
            <a:r>
              <a:rPr lang="en-GB" dirty="0" err="1" smtClean="0"/>
              <a:t>Pymol</a:t>
            </a:r>
            <a:r>
              <a:rPr lang="en-GB" dirty="0" smtClean="0"/>
              <a:t>-generated images from RCSB PDB files</a:t>
            </a:r>
          </a:p>
          <a:p>
            <a:r>
              <a:rPr lang="en-GB" dirty="0" smtClean="0"/>
              <a:t>United States Government (NASA, CDC, </a:t>
            </a:r>
            <a:r>
              <a:rPr lang="en-GB" i="1" dirty="0" err="1" smtClean="0"/>
              <a:t>etc</a:t>
            </a:r>
            <a:r>
              <a:rPr lang="en-GB" dirty="0" smtClean="0"/>
              <a:t>) – images are generally public domain</a:t>
            </a:r>
          </a:p>
        </p:txBody>
      </p:sp>
      <p:sp>
        <p:nvSpPr>
          <p:cNvPr id="14" name="Text Placeholder 13"/>
          <p:cNvSpPr>
            <a:spLocks noGrp="1"/>
          </p:cNvSpPr>
          <p:nvPr>
            <p:ph type="body" sz="quarter" idx="3"/>
          </p:nvPr>
        </p:nvSpPr>
        <p:spPr/>
        <p:txBody>
          <a:bodyPr/>
          <a:lstStyle/>
          <a:p>
            <a:r>
              <a:rPr lang="en-GB" dirty="0" smtClean="0"/>
              <a:t>Not OK</a:t>
            </a:r>
            <a:endParaRPr lang="en-GB" dirty="0"/>
          </a:p>
        </p:txBody>
      </p:sp>
      <p:sp>
        <p:nvSpPr>
          <p:cNvPr id="15" name="Content Placeholder 14"/>
          <p:cNvSpPr>
            <a:spLocks noGrp="1"/>
          </p:cNvSpPr>
          <p:nvPr>
            <p:ph sz="quarter" idx="4"/>
          </p:nvPr>
        </p:nvSpPr>
        <p:spPr/>
        <p:txBody>
          <a:bodyPr/>
          <a:lstStyle/>
          <a:p>
            <a:r>
              <a:rPr lang="en-GB" dirty="0" smtClean="0"/>
              <a:t>Images from journals or books</a:t>
            </a:r>
          </a:p>
          <a:p>
            <a:r>
              <a:rPr lang="en-GB" dirty="0" smtClean="0"/>
              <a:t>Slavish copies of images from journals or books</a:t>
            </a:r>
            <a:endParaRPr lang="en-GB" dirty="0"/>
          </a:p>
        </p:txBody>
      </p:sp>
      <p:sp>
        <p:nvSpPr>
          <p:cNvPr id="5" name="Footer Placeholder 4"/>
          <p:cNvSpPr>
            <a:spLocks noGrp="1"/>
          </p:cNvSpPr>
          <p:nvPr>
            <p:ph type="ftr" sz="quarter" idx="11"/>
          </p:nvPr>
        </p:nvSpPr>
        <p:spPr>
          <a:xfrm>
            <a:off x="1905000" y="6356350"/>
            <a:ext cx="5867400" cy="365125"/>
          </a:xfrm>
        </p:spPr>
        <p:txBody>
          <a:bodyPr/>
          <a:lstStyle/>
          <a:p>
            <a:r>
              <a:rPr lang="en-GB" dirty="0">
                <a:hlinkClick r:id="rId2"/>
              </a:rPr>
              <a:t>http://</a:t>
            </a:r>
            <a:r>
              <a:rPr lang="en-GB" dirty="0" smtClean="0">
                <a:hlinkClick r:id="rId2"/>
              </a:rPr>
              <a:t>commons.wikimedia.org</a:t>
            </a:r>
            <a:endParaRPr lang="en-GB" dirty="0" smtClean="0"/>
          </a:p>
          <a:p>
            <a:r>
              <a:rPr lang="en-GB" dirty="0" smtClean="0">
                <a:hlinkClick r:id="rId3"/>
              </a:rPr>
              <a:t>http</a:t>
            </a:r>
            <a:r>
              <a:rPr lang="en-GB" dirty="0">
                <a:hlinkClick r:id="rId3"/>
              </a:rPr>
              <a:t>://</a:t>
            </a:r>
            <a:r>
              <a:rPr lang="en-GB" dirty="0" smtClean="0">
                <a:hlinkClick r:id="rId3"/>
              </a:rPr>
              <a:t>commons.wikimedia.org/wiki/File:BlankMap-World6.svg</a:t>
            </a:r>
            <a:endParaRPr lang="en-GB" dirty="0" smtClean="0"/>
          </a:p>
          <a:p>
            <a:r>
              <a:rPr lang="en-GB" dirty="0">
                <a:hlinkClick r:id="rId4"/>
              </a:rPr>
              <a:t>http://www.rcsb.org/pdb/home/home.do</a:t>
            </a:r>
            <a:endParaRPr lang="en-GB" dirty="0" smtClean="0"/>
          </a:p>
          <a:p>
            <a:r>
              <a:rPr lang="en-GB" dirty="0">
                <a:hlinkClick r:id="rId5"/>
              </a:rPr>
              <a:t>http://inkscape.org/</a:t>
            </a:r>
            <a:endParaRPr lang="en-GB" dirty="0" smtClean="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1026" name="Picture 2" descr="File:Rufous Fantail ran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4061079"/>
            <a:ext cx="2133600" cy="15015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943600" y="5562600"/>
            <a:ext cx="1752600" cy="461665"/>
          </a:xfrm>
          <a:prstGeom prst="rect">
            <a:avLst/>
          </a:prstGeom>
          <a:noFill/>
        </p:spPr>
        <p:txBody>
          <a:bodyPr wrap="square" rtlCol="0">
            <a:spAutoFit/>
          </a:bodyPr>
          <a:lstStyle/>
          <a:p>
            <a:r>
              <a:rPr lang="en-GB" sz="1200" dirty="0" smtClean="0"/>
              <a:t>Ant24788@Wikimedia</a:t>
            </a:r>
            <a:endParaRPr lang="en-GB" sz="1200" dirty="0"/>
          </a:p>
          <a:p>
            <a:r>
              <a:rPr lang="en-GB" sz="1200" dirty="0" smtClean="0"/>
              <a:t>CC-BY-SA-3.0</a:t>
            </a:r>
            <a:endParaRPr lang="en-GB" sz="1200" dirty="0"/>
          </a:p>
        </p:txBody>
      </p:sp>
    </p:spTree>
    <p:extLst>
      <p:ext uri="{BB962C8B-B14F-4D97-AF65-F5344CB8AC3E}">
        <p14:creationId xmlns:p14="http://schemas.microsoft.com/office/powerpoint/2010/main" val="244515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Taxoboxes and other </a:t>
            </a:r>
            <a:r>
              <a:rPr lang="en-GB" dirty="0" err="1" smtClean="0"/>
              <a:t>boxen</a:t>
            </a:r>
            <a:endParaRPr lang="en-GB" dirty="0"/>
          </a:p>
        </p:txBody>
      </p:sp>
      <p:sp>
        <p:nvSpPr>
          <p:cNvPr id="3" name="Content Placeholder 2"/>
          <p:cNvSpPr>
            <a:spLocks noGrp="1"/>
          </p:cNvSpPr>
          <p:nvPr>
            <p:ph sz="half" idx="1"/>
          </p:nvPr>
        </p:nvSpPr>
        <p:spPr/>
        <p:txBody>
          <a:bodyPr>
            <a:normAutofit fontScale="55000" lnSpcReduction="20000"/>
          </a:bodyPr>
          <a:lstStyle/>
          <a:p>
            <a:pPr marL="0" indent="0">
              <a:buNone/>
            </a:pPr>
            <a:r>
              <a:rPr lang="en-GB" dirty="0">
                <a:latin typeface="Courier New" pitchFamily="49" charset="0"/>
                <a:cs typeface="Courier New" pitchFamily="49" charset="0"/>
              </a:rPr>
              <a:t>{{Taxobox</a:t>
            </a:r>
          </a:p>
          <a:p>
            <a:pPr marL="400050" lvl="1" indent="0">
              <a:buNone/>
            </a:pPr>
            <a:r>
              <a:rPr lang="en-GB" dirty="0">
                <a:latin typeface="Courier New" pitchFamily="49" charset="0"/>
                <a:cs typeface="Courier New" pitchFamily="49" charset="0"/>
              </a:rPr>
              <a:t>| image = Drosera </a:t>
            </a:r>
            <a:r>
              <a:rPr lang="en-GB" dirty="0" smtClean="0">
                <a:latin typeface="Courier New" pitchFamily="49" charset="0"/>
                <a:cs typeface="Courier New" pitchFamily="49" charset="0"/>
              </a:rPr>
              <a:t>aliciae.jpg</a:t>
            </a:r>
            <a:endParaRPr lang="en-GB" dirty="0">
              <a:latin typeface="Courier New" pitchFamily="49" charset="0"/>
              <a:cs typeface="Courier New" pitchFamily="49" charset="0"/>
            </a:endParaRP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image_width</a:t>
            </a:r>
            <a:r>
              <a:rPr lang="en-GB" dirty="0">
                <a:latin typeface="Courier New" pitchFamily="49" charset="0"/>
                <a:cs typeface="Courier New" pitchFamily="49" charset="0"/>
              </a:rPr>
              <a:t> = 230px</a:t>
            </a:r>
          </a:p>
          <a:p>
            <a:pPr marL="400050" lvl="1" indent="0">
              <a:buNone/>
            </a:pPr>
            <a:r>
              <a:rPr lang="en-GB" dirty="0">
                <a:latin typeface="Courier New" pitchFamily="49" charset="0"/>
                <a:cs typeface="Courier New" pitchFamily="49" charset="0"/>
              </a:rPr>
              <a:t>| regnum = [[Plant]]</a:t>
            </a:r>
            <a:r>
              <a:rPr lang="en-GB" dirty="0" err="1">
                <a:latin typeface="Courier New" pitchFamily="49" charset="0"/>
                <a:cs typeface="Courier New" pitchFamily="49" charset="0"/>
              </a:rPr>
              <a:t>ae</a:t>
            </a:r>
            <a:endParaRPr lang="en-GB" dirty="0">
              <a:latin typeface="Courier New" pitchFamily="49" charset="0"/>
              <a:cs typeface="Courier New" pitchFamily="49" charset="0"/>
            </a:endParaRP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unranked_divisio</a:t>
            </a:r>
            <a:r>
              <a:rPr lang="en-GB" dirty="0">
                <a:latin typeface="Courier New" pitchFamily="49" charset="0"/>
                <a:cs typeface="Courier New" pitchFamily="49" charset="0"/>
              </a:rPr>
              <a:t> = [[Flowering </a:t>
            </a:r>
            <a:r>
              <a:rPr lang="en-GB" dirty="0" err="1">
                <a:latin typeface="Courier New" pitchFamily="49" charset="0"/>
                <a:cs typeface="Courier New" pitchFamily="49" charset="0"/>
              </a:rPr>
              <a:t>plant|Angiosperms</a:t>
            </a:r>
            <a:r>
              <a:rPr lang="en-GB" dirty="0">
                <a:latin typeface="Courier New" pitchFamily="49" charset="0"/>
                <a:cs typeface="Courier New" pitchFamily="49" charset="0"/>
              </a:rPr>
              <a:t>]]</a:t>
            </a: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unranked_classis</a:t>
            </a:r>
            <a:r>
              <a:rPr lang="en-GB" dirty="0">
                <a:latin typeface="Courier New" pitchFamily="49" charset="0"/>
                <a:cs typeface="Courier New" pitchFamily="49" charset="0"/>
              </a:rPr>
              <a:t> = [[Eudicots]]</a:t>
            </a: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unranked_ordo</a:t>
            </a:r>
            <a:r>
              <a:rPr lang="en-GB" dirty="0">
                <a:latin typeface="Courier New" pitchFamily="49" charset="0"/>
                <a:cs typeface="Courier New" pitchFamily="49" charset="0"/>
              </a:rPr>
              <a:t> = [[Core eudicots]]</a:t>
            </a: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ordo</a:t>
            </a:r>
            <a:r>
              <a:rPr lang="en-GB" dirty="0">
                <a:latin typeface="Courier New" pitchFamily="49" charset="0"/>
                <a:cs typeface="Courier New" pitchFamily="49" charset="0"/>
              </a:rPr>
              <a:t> = [[Caryophyllales]]</a:t>
            </a: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familia</a:t>
            </a:r>
            <a:r>
              <a:rPr lang="en-GB" dirty="0">
                <a:latin typeface="Courier New" pitchFamily="49" charset="0"/>
                <a:cs typeface="Courier New" pitchFamily="49" charset="0"/>
              </a:rPr>
              <a:t> = [[Droseraceae]]</a:t>
            </a:r>
          </a:p>
          <a:p>
            <a:pPr marL="400050" lvl="1" indent="0">
              <a:buNone/>
            </a:pPr>
            <a:r>
              <a:rPr lang="en-GB" dirty="0">
                <a:latin typeface="Courier New" pitchFamily="49" charset="0"/>
                <a:cs typeface="Courier New" pitchFamily="49" charset="0"/>
              </a:rPr>
              <a:t>| genus = ''[[Drosera]]''</a:t>
            </a:r>
          </a:p>
          <a:p>
            <a:pPr marL="400050" lvl="1" indent="0">
              <a:buNone/>
            </a:pPr>
            <a:r>
              <a:rPr lang="en-GB" dirty="0">
                <a:latin typeface="Courier New" pitchFamily="49" charset="0"/>
                <a:cs typeface="Courier New" pitchFamily="49" charset="0"/>
              </a:rPr>
              <a:t>| species = '''''D. aliciae'''''</a:t>
            </a:r>
          </a:p>
          <a:p>
            <a:pPr marL="400050" lvl="1" indent="0">
              <a:buNone/>
            </a:pPr>
            <a:r>
              <a:rPr lang="en-GB" dirty="0">
                <a:latin typeface="Courier New" pitchFamily="49" charset="0"/>
                <a:cs typeface="Courier New" pitchFamily="49" charset="0"/>
              </a:rPr>
              <a:t>| binomial = ''Drosera aliciae''</a:t>
            </a:r>
          </a:p>
          <a:p>
            <a:pPr marL="400050" lvl="1" indent="0">
              <a:buNone/>
            </a:pPr>
            <a:r>
              <a:rPr lang="en-GB" dirty="0">
                <a:latin typeface="Courier New" pitchFamily="49" charset="0"/>
                <a:cs typeface="Courier New" pitchFamily="49" charset="0"/>
              </a:rPr>
              <a:t>| </a:t>
            </a:r>
            <a:r>
              <a:rPr lang="en-GB" dirty="0" err="1">
                <a:latin typeface="Courier New" pitchFamily="49" charset="0"/>
                <a:cs typeface="Courier New" pitchFamily="49" charset="0"/>
              </a:rPr>
              <a:t>binomial_authority</a:t>
            </a:r>
            <a:r>
              <a:rPr lang="en-GB" dirty="0">
                <a:latin typeface="Courier New" pitchFamily="49" charset="0"/>
                <a:cs typeface="Courier New" pitchFamily="49" charset="0"/>
              </a:rPr>
              <a:t> = [[</a:t>
            </a:r>
            <a:r>
              <a:rPr lang="en-GB" dirty="0" err="1">
                <a:latin typeface="Courier New" pitchFamily="49" charset="0"/>
                <a:cs typeface="Courier New" pitchFamily="49" charset="0"/>
              </a:rPr>
              <a:t>R.Hamet</a:t>
            </a:r>
            <a:r>
              <a:rPr lang="en-GB" dirty="0">
                <a:latin typeface="Courier New" pitchFamily="49" charset="0"/>
                <a:cs typeface="Courier New" pitchFamily="49" charset="0"/>
              </a:rPr>
              <a:t>]] (1905)</a:t>
            </a:r>
          </a:p>
          <a:p>
            <a:pPr marL="0" indent="0">
              <a:buNone/>
            </a:pPr>
            <a:r>
              <a:rPr lang="en-GB" dirty="0" smtClean="0">
                <a:latin typeface="Courier New" pitchFamily="49" charset="0"/>
                <a:cs typeface="Courier New" pitchFamily="49" charset="0"/>
              </a:rPr>
              <a:t>}}</a:t>
            </a:r>
          </a:p>
          <a:p>
            <a:endParaRPr lang="en-GB" sz="5100" dirty="0" smtClean="0">
              <a:cs typeface="Courier New" pitchFamily="49" charset="0"/>
            </a:endParaRPr>
          </a:p>
          <a:p>
            <a:r>
              <a:rPr lang="en-GB" sz="5100" dirty="0" smtClean="0">
                <a:cs typeface="Courier New" pitchFamily="49" charset="0"/>
              </a:rPr>
              <a:t>Other boxes exist for genes, enzymes, </a:t>
            </a:r>
            <a:r>
              <a:rPr lang="en-GB" sz="5100" i="1" dirty="0" err="1" smtClean="0">
                <a:cs typeface="Courier New" pitchFamily="49" charset="0"/>
              </a:rPr>
              <a:t>etc</a:t>
            </a:r>
            <a:endParaRPr lang="en-GB" sz="5100" i="1" dirty="0">
              <a:cs typeface="Courier New" pitchFamily="49" charset="0"/>
            </a:endParaRPr>
          </a:p>
        </p:txBody>
      </p:sp>
      <p:sp>
        <p:nvSpPr>
          <p:cNvPr id="4" name="Footer Placeholder 3"/>
          <p:cNvSpPr>
            <a:spLocks noGrp="1"/>
          </p:cNvSpPr>
          <p:nvPr>
            <p:ph type="ftr" sz="quarter" idx="11"/>
          </p:nvPr>
        </p:nvSpPr>
        <p:spPr>
          <a:xfrm>
            <a:off x="2133600" y="6356350"/>
            <a:ext cx="4953000" cy="365125"/>
          </a:xfrm>
        </p:spPr>
        <p:txBody>
          <a:bodyPr/>
          <a:lstStyle/>
          <a:p>
            <a:r>
              <a:rPr lang="en-GB" dirty="0">
                <a:hlinkClick r:id="rId2"/>
              </a:rPr>
              <a:t>http://en.wikipedia.org/wiki/Template:Taxobox/doc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pic>
        <p:nvPicPr>
          <p:cNvPr id="10242" name="Picture 2" descr="D:\Steve\taxobox.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1960734" cy="4525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7400" y="5867400"/>
            <a:ext cx="2362200" cy="461665"/>
          </a:xfrm>
          <a:prstGeom prst="rect">
            <a:avLst/>
          </a:prstGeom>
          <a:noFill/>
        </p:spPr>
        <p:txBody>
          <a:bodyPr wrap="square" rtlCol="0">
            <a:spAutoFit/>
          </a:bodyPr>
          <a:lstStyle/>
          <a:p>
            <a:r>
              <a:rPr lang="en-GB" sz="1200" dirty="0" err="1" smtClean="0"/>
              <a:t>Polypompholyx@Wikimedia</a:t>
            </a:r>
            <a:endParaRPr lang="en-GB" sz="1200" dirty="0"/>
          </a:p>
          <a:p>
            <a:r>
              <a:rPr lang="en-GB" sz="1200" dirty="0" smtClean="0"/>
              <a:t>CC-BY-SA-3.0</a:t>
            </a:r>
            <a:endParaRPr lang="en-GB" sz="1200" dirty="0"/>
          </a:p>
        </p:txBody>
      </p:sp>
    </p:spTree>
    <p:extLst>
      <p:ext uri="{BB962C8B-B14F-4D97-AF65-F5344CB8AC3E}">
        <p14:creationId xmlns:p14="http://schemas.microsoft.com/office/powerpoint/2010/main" val="130824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Caveat editor</a:t>
            </a:r>
            <a:endParaRPr lang="en-GB" i="1" dirty="0"/>
          </a:p>
        </p:txBody>
      </p:sp>
      <p:sp>
        <p:nvSpPr>
          <p:cNvPr id="3" name="Content Placeholder 2"/>
          <p:cNvSpPr>
            <a:spLocks noGrp="1"/>
          </p:cNvSpPr>
          <p:nvPr>
            <p:ph idx="1"/>
          </p:nvPr>
        </p:nvSpPr>
        <p:spPr/>
        <p:txBody>
          <a:bodyPr>
            <a:normAutofit/>
          </a:bodyPr>
          <a:lstStyle/>
          <a:p>
            <a:r>
              <a:rPr lang="en-GB" dirty="0" err="1" smtClean="0"/>
              <a:t>WikiProjects</a:t>
            </a:r>
            <a:endParaRPr lang="en-GB" dirty="0" smtClean="0"/>
          </a:p>
          <a:p>
            <a:pPr lvl="1"/>
            <a:r>
              <a:rPr lang="en-GB" dirty="0" smtClean="0"/>
              <a:t>Beware toe-treading</a:t>
            </a:r>
          </a:p>
          <a:p>
            <a:pPr lvl="1"/>
            <a:r>
              <a:rPr lang="en-GB" dirty="0" smtClean="0"/>
              <a:t>Conform to applicable </a:t>
            </a:r>
            <a:r>
              <a:rPr lang="en-GB" dirty="0" err="1" smtClean="0"/>
              <a:t>WikiProject</a:t>
            </a:r>
            <a:r>
              <a:rPr lang="en-GB" dirty="0" smtClean="0"/>
              <a:t> standards</a:t>
            </a:r>
          </a:p>
          <a:p>
            <a:r>
              <a:rPr lang="en-GB" dirty="0" smtClean="0"/>
              <a:t>Plagiarism and self-plagiarism</a:t>
            </a:r>
          </a:p>
          <a:p>
            <a:pPr lvl="1"/>
            <a:r>
              <a:rPr lang="en-GB" dirty="0" smtClean="0"/>
              <a:t>You MUST NOT plagiarise your own essays, </a:t>
            </a:r>
            <a:r>
              <a:rPr lang="en-GB" i="1" dirty="0" smtClean="0"/>
              <a:t>etc.</a:t>
            </a:r>
            <a:endParaRPr lang="en-GB" dirty="0"/>
          </a:p>
          <a:p>
            <a:pPr lvl="1"/>
            <a:r>
              <a:rPr lang="en-GB" dirty="0" smtClean="0"/>
              <a:t>(or anyone else's, obviously)</a:t>
            </a:r>
          </a:p>
          <a:p>
            <a:r>
              <a:rPr lang="en-GB" dirty="0" smtClean="0"/>
              <a:t>Commit your edit whilst logged in</a:t>
            </a:r>
          </a:p>
          <a:p>
            <a:pPr lvl="1"/>
            <a:r>
              <a:rPr lang="en-GB" dirty="0" smtClean="0"/>
              <a:t>Otherwise it'll be anonymous!</a:t>
            </a:r>
            <a:endParaRPr lang="en-GB" dirty="0"/>
          </a:p>
        </p:txBody>
      </p:sp>
      <p:sp>
        <p:nvSpPr>
          <p:cNvPr id="4" name="Footer Placeholder 3"/>
          <p:cNvSpPr>
            <a:spLocks noGrp="1"/>
          </p:cNvSpPr>
          <p:nvPr>
            <p:ph type="ftr" sz="quarter" idx="11"/>
          </p:nvPr>
        </p:nvSpPr>
        <p:spPr/>
        <p:txBody>
          <a:bodyPr/>
          <a:lstStyle/>
          <a:p>
            <a:r>
              <a:rPr lang="en-GB" dirty="0">
                <a:hlinkClick r:id="rId2"/>
              </a:rPr>
              <a:t>http://en.wikipedia.org/wiki/Wikipedia:WikiProject_Molecular_Biology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74838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a:t>
            </a:r>
            <a:endParaRPr lang="en-GB" dirty="0"/>
          </a:p>
        </p:txBody>
      </p:sp>
      <p:sp>
        <p:nvSpPr>
          <p:cNvPr id="3" name="Content Placeholder 2"/>
          <p:cNvSpPr>
            <a:spLocks noGrp="1"/>
          </p:cNvSpPr>
          <p:nvPr>
            <p:ph idx="1"/>
          </p:nvPr>
        </p:nvSpPr>
        <p:spPr/>
        <p:txBody>
          <a:bodyPr>
            <a:normAutofit/>
          </a:bodyPr>
          <a:lstStyle/>
          <a:p>
            <a:r>
              <a:rPr lang="en-GB" dirty="0" smtClean="0"/>
              <a:t>You need to judge how to pitch it</a:t>
            </a:r>
          </a:p>
          <a:p>
            <a:r>
              <a:rPr lang="en-GB" dirty="0" smtClean="0"/>
              <a:t>You are </a:t>
            </a:r>
            <a:r>
              <a:rPr lang="en-GB" i="1" dirty="0" smtClean="0"/>
              <a:t>not</a:t>
            </a:r>
            <a:r>
              <a:rPr lang="en-GB" dirty="0" smtClean="0"/>
              <a:t> writing a UG essay</a:t>
            </a:r>
          </a:p>
          <a:p>
            <a:r>
              <a:rPr lang="en-GB" dirty="0" smtClean="0"/>
              <a:t>Who is likely to Google/read it?</a:t>
            </a:r>
          </a:p>
          <a:p>
            <a:r>
              <a:rPr lang="en-GB" dirty="0" smtClean="0"/>
              <a:t>General science audience is a default</a:t>
            </a:r>
          </a:p>
          <a:p>
            <a:r>
              <a:rPr lang="en-GB" dirty="0" smtClean="0"/>
              <a:t>Quality links may be more important than excruciating detail</a:t>
            </a:r>
            <a:endParaRPr lang="en-GB"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3481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Wikipedia five pillars (</a:t>
            </a:r>
            <a:r>
              <a:rPr lang="en-GB" u="sng" dirty="0" smtClean="0"/>
              <a:t>5P</a:t>
            </a:r>
            <a:r>
              <a:rPr lang="en-GB" dirty="0" smtClean="0"/>
              <a:t>)</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Encyclopaedia</a:t>
            </a:r>
          </a:p>
          <a:p>
            <a:pPr lvl="1"/>
            <a:r>
              <a:rPr lang="en-GB" dirty="0"/>
              <a:t>Notable topics</a:t>
            </a:r>
          </a:p>
          <a:p>
            <a:pPr lvl="1"/>
            <a:r>
              <a:rPr lang="en-GB" dirty="0" smtClean="0"/>
              <a:t>No </a:t>
            </a:r>
            <a:r>
              <a:rPr lang="en-GB" dirty="0"/>
              <a:t>original </a:t>
            </a:r>
            <a:r>
              <a:rPr lang="en-GB" dirty="0" smtClean="0"/>
              <a:t>research (</a:t>
            </a:r>
            <a:r>
              <a:rPr lang="en-GB" u="sng" dirty="0" smtClean="0"/>
              <a:t>NOR</a:t>
            </a:r>
            <a:r>
              <a:rPr lang="en-GB" dirty="0" smtClean="0"/>
              <a:t>)*</a:t>
            </a:r>
            <a:endParaRPr lang="en-GB" dirty="0"/>
          </a:p>
          <a:p>
            <a:r>
              <a:rPr lang="en-GB" dirty="0" smtClean="0"/>
              <a:t>Neutral point of view (</a:t>
            </a:r>
            <a:r>
              <a:rPr lang="en-GB" u="sng" dirty="0" smtClean="0"/>
              <a:t>NPOV</a:t>
            </a:r>
            <a:r>
              <a:rPr lang="en-GB" dirty="0" smtClean="0"/>
              <a:t>)</a:t>
            </a:r>
          </a:p>
          <a:p>
            <a:pPr lvl="1"/>
            <a:r>
              <a:rPr lang="en-GB" u="sng" dirty="0" smtClean="0"/>
              <a:t>Verifiability</a:t>
            </a:r>
            <a:r>
              <a:rPr lang="en-GB" dirty="0" smtClean="0"/>
              <a:t> (refs)</a:t>
            </a:r>
          </a:p>
          <a:p>
            <a:r>
              <a:rPr lang="en-GB" dirty="0" smtClean="0"/>
              <a:t>Free content</a:t>
            </a:r>
          </a:p>
          <a:p>
            <a:pPr lvl="1"/>
            <a:r>
              <a:rPr lang="en-GB" dirty="0"/>
              <a:t>Anyone can edit</a:t>
            </a:r>
          </a:p>
          <a:p>
            <a:pPr lvl="1"/>
            <a:r>
              <a:rPr lang="en-GB" dirty="0" smtClean="0"/>
              <a:t>No copyright infringements</a:t>
            </a:r>
          </a:p>
          <a:p>
            <a:r>
              <a:rPr lang="en-GB" dirty="0" smtClean="0"/>
              <a:t>Be civil</a:t>
            </a:r>
          </a:p>
          <a:p>
            <a:r>
              <a:rPr lang="en-GB" dirty="0" smtClean="0"/>
              <a:t>No firm rules</a:t>
            </a:r>
          </a:p>
        </p:txBody>
      </p:sp>
      <p:sp>
        <p:nvSpPr>
          <p:cNvPr id="4" name="Footer Placeholder 3"/>
          <p:cNvSpPr>
            <a:spLocks noGrp="1"/>
          </p:cNvSpPr>
          <p:nvPr>
            <p:ph type="ftr" sz="quarter" idx="11"/>
          </p:nvPr>
        </p:nvSpPr>
        <p:spPr>
          <a:xfrm>
            <a:off x="2057400" y="6356350"/>
            <a:ext cx="5181600" cy="365125"/>
          </a:xfrm>
        </p:spPr>
        <p:txBody>
          <a:bodyPr/>
          <a:lstStyle/>
          <a:p>
            <a:r>
              <a:rPr lang="en-GB" dirty="0">
                <a:hlinkClick r:id="rId3"/>
              </a:rPr>
              <a:t>http://en.wikipedia.org/wiki/Wikipedia:Five_pillars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pic>
        <p:nvPicPr>
          <p:cNvPr id="4098" name="Picture 2" descr="D:\Steve\Untitled4.png"/>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a:stretch/>
        </p:blipFill>
        <p:spPr bwMode="auto">
          <a:xfrm>
            <a:off x="4648200" y="1371599"/>
            <a:ext cx="4191000" cy="478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459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an account</a:t>
            </a:r>
            <a:endParaRPr lang="en-GB" dirty="0"/>
          </a:p>
        </p:txBody>
      </p:sp>
      <p:sp>
        <p:nvSpPr>
          <p:cNvPr id="6" name="Content Placeholder 5"/>
          <p:cNvSpPr>
            <a:spLocks noGrp="1"/>
          </p:cNvSpPr>
          <p:nvPr>
            <p:ph sz="half" idx="1"/>
          </p:nvPr>
        </p:nvSpPr>
        <p:spPr>
          <a:xfrm>
            <a:off x="304800" y="1600200"/>
            <a:ext cx="4114800" cy="4525963"/>
          </a:xfrm>
        </p:spPr>
        <p:txBody>
          <a:bodyPr>
            <a:normAutofit/>
          </a:bodyPr>
          <a:lstStyle/>
          <a:p>
            <a:r>
              <a:rPr lang="en-GB" dirty="0" smtClean="0"/>
              <a:t>English Wikipedia</a:t>
            </a:r>
          </a:p>
          <a:p>
            <a:r>
              <a:rPr lang="en-GB" dirty="0" smtClean="0"/>
              <a:t>DO NOT USE YOUR COLLEGE USERNAME OR PASSWORD</a:t>
            </a:r>
          </a:p>
        </p:txBody>
      </p:sp>
      <p:sp>
        <p:nvSpPr>
          <p:cNvPr id="4" name="Footer Placeholder 3"/>
          <p:cNvSpPr>
            <a:spLocks noGrp="1"/>
          </p:cNvSpPr>
          <p:nvPr>
            <p:ph type="ftr" sz="quarter" idx="11"/>
          </p:nvPr>
        </p:nvSpPr>
        <p:spPr>
          <a:xfrm>
            <a:off x="1219200" y="6356350"/>
            <a:ext cx="6096000" cy="365125"/>
          </a:xfrm>
        </p:spPr>
        <p:txBody>
          <a:bodyPr/>
          <a:lstStyle/>
          <a:p>
            <a:r>
              <a:rPr lang="en-GB" dirty="0">
                <a:hlinkClick r:id="rId2"/>
              </a:rPr>
              <a:t>http://en.wikipedia.org/w/index.php?title=Special:UserLogin&amp;type=signup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1028" name="Picture 4" descr="D:\Steve\Untitled.pn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447922" y="1295400"/>
            <a:ext cx="4195322" cy="478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0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GB" dirty="0" smtClean="0"/>
              <a:t>Edit a page in the edit tab</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Wiki mark-up into the textbox widget</a:t>
            </a:r>
          </a:p>
          <a:p>
            <a:r>
              <a:rPr lang="en-GB" dirty="0" smtClean="0"/>
              <a:t>Summary of your edit into text widget</a:t>
            </a:r>
          </a:p>
          <a:p>
            <a:r>
              <a:rPr lang="en-GB" dirty="0" smtClean="0"/>
              <a:t>Text you submit is irrevocably released to the world</a:t>
            </a:r>
          </a:p>
          <a:p>
            <a:pPr lvl="1"/>
            <a:r>
              <a:rPr lang="en-GB" dirty="0" smtClean="0"/>
              <a:t>Free for others to use and modify</a:t>
            </a:r>
          </a:p>
          <a:p>
            <a:pPr lvl="1"/>
            <a:r>
              <a:rPr lang="en-GB" dirty="0" smtClean="0"/>
              <a:t>But the authorship must be credited</a:t>
            </a:r>
            <a:endParaRPr lang="en-GB" dirty="0"/>
          </a:p>
        </p:txBody>
      </p:sp>
      <p:sp>
        <p:nvSpPr>
          <p:cNvPr id="5" name="Footer Placeholder 4"/>
          <p:cNvSpPr>
            <a:spLocks noGrp="1"/>
          </p:cNvSpPr>
          <p:nvPr>
            <p:ph type="ftr" sz="quarter" idx="11"/>
          </p:nvPr>
        </p:nvSpPr>
        <p:spPr>
          <a:xfrm>
            <a:off x="1752600" y="6356350"/>
            <a:ext cx="5105400" cy="365125"/>
          </a:xfrm>
        </p:spPr>
        <p:txBody>
          <a:bodyPr/>
          <a:lstStyle/>
          <a:p>
            <a:r>
              <a:rPr lang="en-GB" dirty="0">
                <a:hlinkClick r:id="rId2"/>
              </a:rPr>
              <a:t>http://</a:t>
            </a:r>
            <a:r>
              <a:rPr lang="en-GB" dirty="0" smtClean="0">
                <a:hlinkClick r:id="rId2"/>
              </a:rPr>
              <a:t>en.wikipedia.org/wiki/Wikipedia:FAQ/Editing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pic>
        <p:nvPicPr>
          <p:cNvPr id="6146" name="Picture 2" descr="D:\Steve\Untitled6.pn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648200" y="1600200"/>
            <a:ext cx="3998893" cy="4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1460" y="2857500"/>
            <a:ext cx="3323590" cy="2374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1460" y="5619750"/>
            <a:ext cx="332359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040628" y="1790682"/>
            <a:ext cx="228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697413" y="685800"/>
            <a:ext cx="904607" cy="369332"/>
          </a:xfrm>
          <a:prstGeom prst="rect">
            <a:avLst/>
          </a:prstGeom>
          <a:noFill/>
        </p:spPr>
        <p:txBody>
          <a:bodyPr wrap="none" rtlCol="0">
            <a:spAutoFit/>
          </a:bodyPr>
          <a:lstStyle/>
          <a:p>
            <a:r>
              <a:rPr lang="en-GB" dirty="0" smtClean="0"/>
              <a:t>Edit tab</a:t>
            </a:r>
            <a:endParaRPr lang="en-GB" dirty="0"/>
          </a:p>
        </p:txBody>
      </p:sp>
      <p:cxnSp>
        <p:nvCxnSpPr>
          <p:cNvPr id="12" name="Straight Arrow Connector 11"/>
          <p:cNvCxnSpPr>
            <a:stCxn id="11" idx="2"/>
            <a:endCxn id="10" idx="0"/>
          </p:cNvCxnSpPr>
          <p:nvPr/>
        </p:nvCxnSpPr>
        <p:spPr>
          <a:xfrm>
            <a:off x="7149717" y="1055132"/>
            <a:ext cx="5211" cy="7355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274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GB" dirty="0" smtClean="0"/>
              <a:t>Use your sandbox </a:t>
            </a:r>
            <a:endParaRPr lang="en-GB" dirty="0"/>
          </a:p>
        </p:txBody>
      </p:sp>
      <p:sp>
        <p:nvSpPr>
          <p:cNvPr id="3" name="Content Placeholder 2"/>
          <p:cNvSpPr>
            <a:spLocks noGrp="1"/>
          </p:cNvSpPr>
          <p:nvPr>
            <p:ph sz="half" idx="1"/>
          </p:nvPr>
        </p:nvSpPr>
        <p:spPr/>
        <p:txBody>
          <a:bodyPr/>
          <a:lstStyle/>
          <a:p>
            <a:r>
              <a:rPr lang="en-GB" dirty="0" smtClean="0"/>
              <a:t>Create a draft of your article in your sandbox</a:t>
            </a:r>
          </a:p>
          <a:p>
            <a:r>
              <a:rPr lang="en-GB" dirty="0" smtClean="0"/>
              <a:t>Use the Preview when editing live pages</a:t>
            </a:r>
          </a:p>
          <a:p>
            <a:r>
              <a:rPr lang="en-GB" dirty="0" smtClean="0"/>
              <a:t>History updated with each Save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13314" name="Picture 2" descr="D:\Steve\pixel.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48200" y="1371600"/>
            <a:ext cx="4191680" cy="4648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7101840" y="1337072"/>
            <a:ext cx="3429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77000" y="205282"/>
            <a:ext cx="1590569" cy="369332"/>
          </a:xfrm>
          <a:prstGeom prst="rect">
            <a:avLst/>
          </a:prstGeom>
          <a:noFill/>
        </p:spPr>
        <p:txBody>
          <a:bodyPr wrap="square" rtlCol="0">
            <a:spAutoFit/>
          </a:bodyPr>
          <a:lstStyle/>
          <a:p>
            <a:r>
              <a:rPr lang="en-GB" dirty="0" smtClean="0"/>
              <a:t>Open sandbox</a:t>
            </a:r>
            <a:endParaRPr lang="en-GB" dirty="0"/>
          </a:p>
        </p:txBody>
      </p:sp>
      <p:cxnSp>
        <p:nvCxnSpPr>
          <p:cNvPr id="10" name="Straight Arrow Connector 9"/>
          <p:cNvCxnSpPr>
            <a:stCxn id="9" idx="2"/>
            <a:endCxn id="8" idx="0"/>
          </p:cNvCxnSpPr>
          <p:nvPr/>
        </p:nvCxnSpPr>
        <p:spPr>
          <a:xfrm>
            <a:off x="7272285" y="574614"/>
            <a:ext cx="1005" cy="7624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92155" y="5867858"/>
            <a:ext cx="3429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767316" y="4736068"/>
            <a:ext cx="967740" cy="369332"/>
          </a:xfrm>
          <a:prstGeom prst="rect">
            <a:avLst/>
          </a:prstGeom>
          <a:noFill/>
        </p:spPr>
        <p:txBody>
          <a:bodyPr wrap="square" rtlCol="0">
            <a:spAutoFit/>
          </a:bodyPr>
          <a:lstStyle/>
          <a:p>
            <a:r>
              <a:rPr lang="en-GB" dirty="0" smtClean="0"/>
              <a:t>Save</a:t>
            </a:r>
            <a:endParaRPr lang="en-GB" dirty="0"/>
          </a:p>
        </p:txBody>
      </p:sp>
      <p:cxnSp>
        <p:nvCxnSpPr>
          <p:cNvPr id="13" name="Straight Arrow Connector 12"/>
          <p:cNvCxnSpPr>
            <a:stCxn id="12" idx="2"/>
            <a:endCxn id="11" idx="0"/>
          </p:cNvCxnSpPr>
          <p:nvPr/>
        </p:nvCxnSpPr>
        <p:spPr>
          <a:xfrm>
            <a:off x="5251186" y="5105400"/>
            <a:ext cx="312419" cy="7624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892271" y="5867858"/>
            <a:ext cx="3429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800831" y="4736068"/>
            <a:ext cx="1057169" cy="369332"/>
          </a:xfrm>
          <a:prstGeom prst="rect">
            <a:avLst/>
          </a:prstGeom>
          <a:noFill/>
        </p:spPr>
        <p:txBody>
          <a:bodyPr wrap="square" rtlCol="0">
            <a:spAutoFit/>
          </a:bodyPr>
          <a:lstStyle/>
          <a:p>
            <a:r>
              <a:rPr lang="en-GB" dirty="0" smtClean="0"/>
              <a:t>Preview</a:t>
            </a:r>
            <a:endParaRPr lang="en-GB" dirty="0"/>
          </a:p>
        </p:txBody>
      </p:sp>
      <p:cxnSp>
        <p:nvCxnSpPr>
          <p:cNvPr id="16" name="Straight Arrow Connector 15"/>
          <p:cNvCxnSpPr>
            <a:stCxn id="15" idx="2"/>
            <a:endCxn id="14" idx="0"/>
          </p:cNvCxnSpPr>
          <p:nvPr/>
        </p:nvCxnSpPr>
        <p:spPr>
          <a:xfrm flipH="1">
            <a:off x="6063721" y="5105400"/>
            <a:ext cx="265695" cy="7624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22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article layout</a:t>
            </a:r>
            <a:endParaRPr lang="en-GB" dirty="0"/>
          </a:p>
        </p:txBody>
      </p:sp>
      <p:sp>
        <p:nvSpPr>
          <p:cNvPr id="6" name="Content Placeholder 5"/>
          <p:cNvSpPr>
            <a:spLocks noGrp="1"/>
          </p:cNvSpPr>
          <p:nvPr>
            <p:ph sz="half" idx="1"/>
          </p:nvPr>
        </p:nvSpPr>
        <p:spPr>
          <a:xfrm>
            <a:off x="457200" y="1600200"/>
            <a:ext cx="4648200" cy="4525963"/>
          </a:xfrm>
        </p:spPr>
        <p:txBody>
          <a:bodyPr>
            <a:normAutofit fontScale="85000" lnSpcReduction="20000"/>
          </a:bodyPr>
          <a:lstStyle/>
          <a:p>
            <a:r>
              <a:rPr lang="en-GB" dirty="0" smtClean="0"/>
              <a:t>Article title</a:t>
            </a:r>
          </a:p>
          <a:p>
            <a:r>
              <a:rPr lang="en-GB" dirty="0" smtClean="0"/>
              <a:t>Lead section (intro)</a:t>
            </a:r>
          </a:p>
          <a:p>
            <a:pPr marL="457200" lvl="1" indent="0">
              <a:buNone/>
            </a:pPr>
            <a:r>
              <a:rPr lang="en-GB" sz="1900" dirty="0" smtClean="0">
                <a:latin typeface="Courier New" pitchFamily="49" charset="0"/>
                <a:cs typeface="Courier New" pitchFamily="49" charset="0"/>
              </a:rPr>
              <a:t>'''First mention of title''' in leader</a:t>
            </a:r>
          </a:p>
          <a:p>
            <a:r>
              <a:rPr lang="en-GB" dirty="0" smtClean="0"/>
              <a:t>Sections</a:t>
            </a:r>
          </a:p>
          <a:p>
            <a:pPr marL="514350" lvl="1" indent="0">
              <a:buNone/>
            </a:pPr>
            <a:r>
              <a:rPr lang="en-GB" sz="2200" dirty="0" smtClean="0">
                <a:latin typeface="Courier New" pitchFamily="49" charset="0"/>
                <a:cs typeface="Courier New" pitchFamily="49" charset="0"/>
              </a:rPr>
              <a:t>==Section==</a:t>
            </a:r>
          </a:p>
          <a:p>
            <a:pPr lvl="1"/>
            <a:r>
              <a:rPr lang="en-GB" dirty="0" smtClean="0"/>
              <a:t>Subsections</a:t>
            </a:r>
          </a:p>
          <a:p>
            <a:pPr marL="914400" lvl="2" indent="0">
              <a:buNone/>
            </a:pPr>
            <a:r>
              <a:rPr lang="en-GB" dirty="0" smtClean="0">
                <a:latin typeface="Courier New" pitchFamily="49" charset="0"/>
                <a:cs typeface="Courier New" pitchFamily="49" charset="0"/>
              </a:rPr>
              <a:t>===Subsection===</a:t>
            </a:r>
          </a:p>
          <a:p>
            <a:r>
              <a:rPr lang="en-GB" dirty="0" smtClean="0"/>
              <a:t>Notes &amp; references</a:t>
            </a:r>
          </a:p>
          <a:p>
            <a:pPr marL="457200" lvl="1" indent="0">
              <a:buNone/>
            </a:pPr>
            <a:r>
              <a:rPr lang="en-GB" sz="1800" dirty="0" smtClean="0">
                <a:latin typeface="Courier New" pitchFamily="49" charset="0"/>
                <a:cs typeface="Courier New" pitchFamily="49" charset="0"/>
              </a:rPr>
              <a:t>==References==</a:t>
            </a:r>
            <a:endParaRPr lang="en-GB" sz="1800" dirty="0">
              <a:latin typeface="Courier New" pitchFamily="49" charset="0"/>
              <a:cs typeface="Courier New" pitchFamily="49" charset="0"/>
            </a:endParaRPr>
          </a:p>
          <a:p>
            <a:pPr marL="457200" lvl="1" indent="0">
              <a:buNone/>
            </a:pPr>
            <a:r>
              <a:rPr lang="en-GB" sz="1800" dirty="0">
                <a:latin typeface="Courier New" pitchFamily="49" charset="0"/>
                <a:cs typeface="Courier New" pitchFamily="49" charset="0"/>
              </a:rPr>
              <a:t>{{</a:t>
            </a:r>
            <a:r>
              <a:rPr lang="en-GB" sz="1800" dirty="0" err="1">
                <a:latin typeface="Courier New" pitchFamily="49" charset="0"/>
                <a:cs typeface="Courier New" pitchFamily="49" charset="0"/>
              </a:rPr>
              <a:t>Reflist</a:t>
            </a:r>
            <a:r>
              <a:rPr lang="en-GB" sz="1800" dirty="0">
                <a:latin typeface="Courier New" pitchFamily="49" charset="0"/>
                <a:cs typeface="Courier New" pitchFamily="49" charset="0"/>
              </a:rPr>
              <a:t>}}</a:t>
            </a:r>
            <a:endParaRPr lang="en-GB" sz="1800" dirty="0" smtClean="0">
              <a:latin typeface="Courier New" pitchFamily="49" charset="0"/>
              <a:cs typeface="Courier New" pitchFamily="49" charset="0"/>
            </a:endParaRPr>
          </a:p>
          <a:p>
            <a:r>
              <a:rPr lang="en-GB" dirty="0" smtClean="0"/>
              <a:t>External links</a:t>
            </a:r>
          </a:p>
          <a:p>
            <a:pPr marL="457200" lvl="1" indent="0">
              <a:buNone/>
            </a:pPr>
            <a:r>
              <a:rPr lang="en-GB" sz="1800" dirty="0" smtClean="0">
                <a:latin typeface="Courier New" pitchFamily="49" charset="0"/>
                <a:cs typeface="Courier New" pitchFamily="49" charset="0"/>
              </a:rPr>
              <a:t>==External links==</a:t>
            </a:r>
            <a:endParaRPr lang="en-GB" sz="1800" dirty="0">
              <a:latin typeface="Courier New" pitchFamily="49" charset="0"/>
              <a:cs typeface="Courier New" pitchFamily="49" charset="0"/>
            </a:endParaRPr>
          </a:p>
          <a:p>
            <a:pPr marL="457200" lvl="1" indent="0">
              <a:buNone/>
            </a:pPr>
            <a:r>
              <a:rPr lang="en-GB" sz="1800" dirty="0">
                <a:latin typeface="Courier New" pitchFamily="49" charset="0"/>
                <a:cs typeface="Courier New" pitchFamily="49" charset="0"/>
              </a:rPr>
              <a:t>* [http://example.com/link </a:t>
            </a:r>
            <a:r>
              <a:rPr lang="en-GB" sz="1800" dirty="0" smtClean="0">
                <a:latin typeface="Courier New" pitchFamily="49" charset="0"/>
                <a:cs typeface="Courier New" pitchFamily="49" charset="0"/>
              </a:rPr>
              <a:t>Text]</a:t>
            </a:r>
            <a:endParaRPr lang="en-GB" sz="1800" dirty="0">
              <a:latin typeface="Courier New" pitchFamily="49" charset="0"/>
              <a:cs typeface="Courier New" pitchFamily="49" charset="0"/>
            </a:endParaRPr>
          </a:p>
          <a:p>
            <a:pPr marL="457200" lvl="1" indent="0">
              <a:buNone/>
            </a:pPr>
            <a:r>
              <a:rPr lang="en-GB" sz="1800" dirty="0">
                <a:latin typeface="Courier New" pitchFamily="49" charset="0"/>
                <a:cs typeface="Courier New" pitchFamily="49" charset="0"/>
              </a:rPr>
              <a:t>* [http://</a:t>
            </a:r>
            <a:r>
              <a:rPr lang="en-GB" sz="1800" dirty="0" smtClean="0">
                <a:latin typeface="Courier New" pitchFamily="49" charset="0"/>
                <a:cs typeface="Courier New" pitchFamily="49" charset="0"/>
              </a:rPr>
              <a:t>example.com/foobar Blah]</a:t>
            </a:r>
            <a:endParaRPr lang="en-GB" dirty="0" smtClean="0"/>
          </a:p>
          <a:p>
            <a:endParaRPr lang="en-GB" dirty="0"/>
          </a:p>
        </p:txBody>
      </p:sp>
      <p:sp>
        <p:nvSpPr>
          <p:cNvPr id="4" name="Footer Placeholder 3"/>
          <p:cNvSpPr>
            <a:spLocks noGrp="1"/>
          </p:cNvSpPr>
          <p:nvPr>
            <p:ph type="ftr" sz="quarter" idx="11"/>
          </p:nvPr>
        </p:nvSpPr>
        <p:spPr>
          <a:xfrm>
            <a:off x="1828800" y="6356350"/>
            <a:ext cx="4800600" cy="365125"/>
          </a:xfrm>
        </p:spPr>
        <p:txBody>
          <a:bodyPr/>
          <a:lstStyle/>
          <a:p>
            <a:r>
              <a:rPr lang="en-GB" dirty="0">
                <a:hlinkClick r:id="rId2"/>
              </a:rPr>
              <a:t>http://</a:t>
            </a:r>
            <a:r>
              <a:rPr lang="en-GB" dirty="0" smtClean="0">
                <a:hlinkClick r:id="rId2"/>
              </a:rPr>
              <a:t>en.wikipedia.org/wiki/Wikipedia:Manual_of_Style</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5122" name="Picture 2" descr="D:\Steve\Untitled5.pn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952999" y="1402246"/>
            <a:ext cx="3920231" cy="438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68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Wiki mark-up for text formatting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905541"/>
              </p:ext>
            </p:extLst>
          </p:nvPr>
        </p:nvGraphicFramePr>
        <p:xfrm>
          <a:off x="457200" y="1600200"/>
          <a:ext cx="8229600" cy="45212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Mark-up</a:t>
                      </a:r>
                      <a:endParaRPr lang="en-GB" dirty="0"/>
                    </a:p>
                  </a:txBody>
                  <a:tcPr/>
                </a:tc>
                <a:tc>
                  <a:txBody>
                    <a:bodyPr/>
                    <a:lstStyle/>
                    <a:p>
                      <a:r>
                        <a:rPr lang="en-GB" dirty="0" smtClean="0"/>
                        <a:t>Result</a:t>
                      </a:r>
                      <a:endParaRPr lang="en-GB" dirty="0"/>
                    </a:p>
                  </a:txBody>
                  <a:tcPr/>
                </a:tc>
              </a:tr>
              <a:tr h="370840">
                <a:tc>
                  <a:txBody>
                    <a:bodyPr/>
                    <a:lstStyle/>
                    <a:p>
                      <a:r>
                        <a:rPr lang="en-GB" sz="1800" dirty="0" smtClean="0">
                          <a:latin typeface="Courier New" pitchFamily="49" charset="0"/>
                          <a:cs typeface="Courier New" pitchFamily="49" charset="0"/>
                        </a:rPr>
                        <a:t>==Section heading==</a:t>
                      </a:r>
                    </a:p>
                  </a:txBody>
                  <a:tcPr/>
                </a:tc>
                <a:tc>
                  <a:txBody>
                    <a:bodyPr/>
                    <a:lstStyle/>
                    <a:p>
                      <a:r>
                        <a:rPr lang="en-GB" sz="2800" b="0" u="sng" dirty="0" smtClean="0"/>
                        <a:t>Section heading</a:t>
                      </a:r>
                      <a:endParaRPr lang="en-GB" sz="2800" b="0" u="sng" dirty="0"/>
                    </a:p>
                  </a:txBody>
                  <a:tcPr/>
                </a:tc>
              </a:tr>
              <a:tr h="370840">
                <a:tc>
                  <a:txBody>
                    <a:bodyPr/>
                    <a:lstStyle/>
                    <a:p>
                      <a:r>
                        <a:rPr lang="en-GB" sz="1800" dirty="0" smtClean="0">
                          <a:latin typeface="Courier New" pitchFamily="49" charset="0"/>
                          <a:cs typeface="Courier New" pitchFamily="49" charset="0"/>
                        </a:rPr>
                        <a:t>===Subsection heading===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u="none" dirty="0" smtClean="0"/>
                        <a:t>Subsection heading</a:t>
                      </a:r>
                    </a:p>
                  </a:txBody>
                  <a:tcPr/>
                </a:tc>
              </a:tr>
              <a:tr h="370840">
                <a:tc>
                  <a:txBody>
                    <a:bodyPr/>
                    <a:lstStyle/>
                    <a:p>
                      <a:r>
                        <a:rPr lang="en-GB" sz="1800" b="0" dirty="0" smtClean="0">
                          <a:latin typeface="Courier New" pitchFamily="49" charset="0"/>
                          <a:cs typeface="Courier New" pitchFamily="49" charset="0"/>
                        </a:rPr>
                        <a:t>'''Something bold'''</a:t>
                      </a:r>
                    </a:p>
                  </a:txBody>
                  <a:tcPr/>
                </a:tc>
                <a:tc>
                  <a:txBody>
                    <a:bodyPr/>
                    <a:lstStyle/>
                    <a:p>
                      <a:r>
                        <a:rPr lang="en-GB" b="1" dirty="0" smtClean="0"/>
                        <a:t>Something bold</a:t>
                      </a:r>
                      <a:endParaRPr lang="en-GB" b="1" dirty="0"/>
                    </a:p>
                  </a:txBody>
                  <a:tcPr/>
                </a:tc>
              </a:tr>
              <a:tr h="370840">
                <a:tc>
                  <a:txBody>
                    <a:bodyPr/>
                    <a:lstStyle/>
                    <a:p>
                      <a:r>
                        <a:rPr lang="en-GB" sz="1800" i="0" dirty="0" smtClean="0">
                          <a:latin typeface="Courier New" pitchFamily="49" charset="0"/>
                          <a:cs typeface="Courier New" pitchFamily="49" charset="0"/>
                        </a:rPr>
                        <a:t>''Latin name in italics''</a:t>
                      </a:r>
                    </a:p>
                  </a:txBody>
                  <a:tcPr/>
                </a:tc>
                <a:tc>
                  <a:txBody>
                    <a:bodyPr/>
                    <a:lstStyle/>
                    <a:p>
                      <a:r>
                        <a:rPr lang="en-GB" i="1" dirty="0" smtClean="0"/>
                        <a:t>Latin name in italics</a:t>
                      </a:r>
                      <a:endParaRPr lang="en-GB"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solidFill>
                          <a:schemeClr val="bg1">
                            <a:lumMod val="75000"/>
                          </a:schemeClr>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bg1">
                              <a:lumMod val="50000"/>
                            </a:schemeClr>
                          </a:solidFill>
                          <a:latin typeface="Courier New" pitchFamily="49" charset="0"/>
                          <a:cs typeface="Courier New" pitchFamily="49" charset="0"/>
                        </a:rPr>
                        <a:t>blank line</a:t>
                      </a:r>
                    </a:p>
                  </a:txBody>
                  <a:tcPr/>
                </a:tc>
                <a:tc>
                  <a:txBody>
                    <a:bodyPr/>
                    <a:lstStyle/>
                    <a:p>
                      <a:endParaRPr lang="en-GB" sz="1800" dirty="0" smtClean="0"/>
                    </a:p>
                    <a:p>
                      <a:r>
                        <a:rPr lang="en-GB" sz="1800" dirty="0" smtClean="0"/>
                        <a:t>(paragraph break)</a:t>
                      </a:r>
                      <a:endParaRPr lang="en-GB" dirty="0"/>
                    </a:p>
                  </a:txBody>
                  <a:tcPr/>
                </a:tc>
              </a:tr>
              <a:tr h="370840">
                <a:tc>
                  <a:txBody>
                    <a:bodyPr/>
                    <a:lstStyle/>
                    <a:p>
                      <a:pPr>
                        <a:buFont typeface="Wingdings" pitchFamily="2" charset="2"/>
                        <a:buNone/>
                      </a:pPr>
                      <a:r>
                        <a:rPr lang="en-GB" sz="1800" dirty="0" smtClean="0">
                          <a:latin typeface="Courier New" pitchFamily="49" charset="0"/>
                          <a:cs typeface="Courier New" pitchFamily="49" charset="0"/>
                        </a:rPr>
                        <a:t>* unordered list item</a:t>
                      </a:r>
                    </a:p>
                  </a:txBody>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dirty="0" smtClean="0"/>
                        <a:t>unordered list item</a:t>
                      </a:r>
                    </a:p>
                  </a:txBody>
                  <a:tcPr/>
                </a:tc>
              </a:tr>
              <a:tr h="370840">
                <a:tc>
                  <a:txBody>
                    <a:bodyPr/>
                    <a:lstStyle/>
                    <a:p>
                      <a:pPr marL="0" indent="0">
                        <a:buFont typeface="+mj-lt"/>
                        <a:buNone/>
                      </a:pPr>
                      <a:r>
                        <a:rPr lang="en-GB" sz="1800" dirty="0" smtClean="0">
                          <a:latin typeface="Courier New" pitchFamily="49" charset="0"/>
                          <a:cs typeface="Courier New" pitchFamily="49" charset="0"/>
                        </a:rPr>
                        <a:t># ordered list item</a:t>
                      </a:r>
                    </a:p>
                  </a:txBody>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smtClean="0"/>
                        <a:t>ordered list item</a:t>
                      </a:r>
                    </a:p>
                  </a:txBody>
                  <a:tcPr/>
                </a:tc>
              </a:tr>
              <a:tr h="370840">
                <a:tc>
                  <a:txBody>
                    <a:bodyPr/>
                    <a:lstStyle/>
                    <a:p>
                      <a:pPr lvl="0" algn="l"/>
                      <a:r>
                        <a:rPr lang="en-GB" sz="1800" dirty="0" smtClean="0">
                          <a:latin typeface="Courier New" pitchFamily="49" charset="0"/>
                          <a:cs typeface="Courier New" pitchFamily="49" charset="0"/>
                        </a:rPr>
                        <a:t>H&lt;sub&gt;2&lt;/sub&gt;</a:t>
                      </a:r>
                    </a:p>
                  </a:txBody>
                  <a:tcPr/>
                </a:tc>
                <a:tc>
                  <a:txBody>
                    <a:bodyPr/>
                    <a:lstStyle/>
                    <a:p>
                      <a:r>
                        <a:rPr lang="en-GB" dirty="0" smtClean="0"/>
                        <a:t>H</a:t>
                      </a:r>
                      <a:r>
                        <a:rPr lang="en-GB" baseline="-25000" dirty="0" smtClean="0"/>
                        <a:t>2</a:t>
                      </a:r>
                      <a:endParaRPr lang="en-GB" baseline="-25000" dirty="0"/>
                    </a:p>
                  </a:txBody>
                  <a:tcPr/>
                </a:tc>
              </a:tr>
              <a:tr h="370840">
                <a:tc>
                  <a:txBody>
                    <a:bodyPr/>
                    <a:lstStyle/>
                    <a:p>
                      <a:pPr lvl="0" algn="l"/>
                      <a:r>
                        <a:rPr lang="en-GB" sz="1800" dirty="0" smtClean="0">
                          <a:latin typeface="Courier New" pitchFamily="49" charset="0"/>
                          <a:cs typeface="Courier New" pitchFamily="49" charset="0"/>
                        </a:rPr>
                        <a:t>&lt;sup&gt;4&lt;/sup&gt;He</a:t>
                      </a:r>
                    </a:p>
                  </a:txBody>
                  <a:tcPr/>
                </a:tc>
                <a:tc>
                  <a:txBody>
                    <a:bodyPr/>
                    <a:lstStyle/>
                    <a:p>
                      <a:r>
                        <a:rPr lang="en-GB" baseline="30000" dirty="0" smtClean="0"/>
                        <a:t>4</a:t>
                      </a:r>
                      <a:r>
                        <a:rPr lang="en-GB" dirty="0" smtClean="0"/>
                        <a:t>He</a:t>
                      </a:r>
                      <a:endParaRPr lang="en-GB"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Courier New" pitchFamily="49" charset="0"/>
                          <a:cs typeface="Courier New" pitchFamily="49" charset="0"/>
                        </a:rPr>
                        <a:t>&amp;alpha;</a:t>
                      </a:r>
                    </a:p>
                  </a:txBody>
                  <a:tcPr/>
                </a:tc>
                <a:tc>
                  <a:txBody>
                    <a:bodyPr/>
                    <a:lstStyle/>
                    <a:p>
                      <a:r>
                        <a:rPr lang="el-GR" sz="1800" dirty="0" smtClean="0"/>
                        <a:t>α</a:t>
                      </a:r>
                      <a:r>
                        <a:rPr lang="en-GB" sz="1800" dirty="0" smtClean="0"/>
                        <a:t> (other</a:t>
                      </a:r>
                      <a:r>
                        <a:rPr lang="en-GB" sz="1800" baseline="0" dirty="0" smtClean="0"/>
                        <a:t> HTML mark-up also works)</a:t>
                      </a:r>
                      <a:endParaRPr lang="en-GB" dirty="0"/>
                    </a:p>
                  </a:txBody>
                  <a:tcPr/>
                </a:tc>
              </a:tr>
            </a:tbl>
          </a:graphicData>
        </a:graphic>
      </p:graphicFrame>
      <p:sp>
        <p:nvSpPr>
          <p:cNvPr id="4" name="Footer Placeholder 3"/>
          <p:cNvSpPr>
            <a:spLocks noGrp="1"/>
          </p:cNvSpPr>
          <p:nvPr>
            <p:ph type="ftr" sz="quarter" idx="11"/>
          </p:nvPr>
        </p:nvSpPr>
        <p:spPr>
          <a:xfrm>
            <a:off x="1371600" y="6356350"/>
            <a:ext cx="6324600" cy="365125"/>
          </a:xfrm>
        </p:spPr>
        <p:txBody>
          <a:bodyPr/>
          <a:lstStyle/>
          <a:p>
            <a:r>
              <a:rPr lang="en-GB" dirty="0" smtClean="0">
                <a:hlinkClick r:id="rId3"/>
              </a:rPr>
              <a:t>http://en.wikipedia.org/wiki/Help:Wiki_markup</a:t>
            </a:r>
            <a:endParaRPr lang="en-GB" dirty="0" smtClean="0"/>
          </a:p>
          <a:p>
            <a:r>
              <a:rPr lang="en-GB" dirty="0">
                <a:hlinkClick r:id="rId4"/>
              </a:rPr>
              <a:t>http://en.wikipedia.org/wiki/List_of_XML_and_HTML_character_entity_references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3576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Wiki mark-up for linking and images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8666864"/>
              </p:ext>
            </p:extLst>
          </p:nvPr>
        </p:nvGraphicFramePr>
        <p:xfrm>
          <a:off x="457200" y="1600200"/>
          <a:ext cx="8458200" cy="4292701"/>
        </p:xfrm>
        <a:graphic>
          <a:graphicData uri="http://schemas.openxmlformats.org/drawingml/2006/table">
            <a:tbl>
              <a:tblPr firstRow="1" bandRow="1">
                <a:tableStyleId>{5C22544A-7EE6-4342-B048-85BDC9FD1C3A}</a:tableStyleId>
              </a:tblPr>
              <a:tblGrid>
                <a:gridCol w="3276600"/>
                <a:gridCol w="2362200"/>
                <a:gridCol w="2819400"/>
              </a:tblGrid>
              <a:tr h="533400">
                <a:tc>
                  <a:txBody>
                    <a:bodyPr/>
                    <a:lstStyle/>
                    <a:p>
                      <a:r>
                        <a:rPr lang="en-GB" dirty="0" smtClean="0"/>
                        <a:t>Mark-up</a:t>
                      </a:r>
                      <a:endParaRPr lang="en-GB" dirty="0"/>
                    </a:p>
                  </a:txBody>
                  <a:tcPr/>
                </a:tc>
                <a:tc>
                  <a:txBody>
                    <a:bodyPr/>
                    <a:lstStyle/>
                    <a:p>
                      <a:r>
                        <a:rPr lang="en-GB" dirty="0" smtClean="0"/>
                        <a:t>Example</a:t>
                      </a:r>
                      <a:endParaRPr lang="en-GB" dirty="0"/>
                    </a:p>
                  </a:txBody>
                  <a:tcPr/>
                </a:tc>
                <a:tc>
                  <a:txBody>
                    <a:bodyPr/>
                    <a:lstStyle/>
                    <a:p>
                      <a:r>
                        <a:rPr lang="en-GB" dirty="0" smtClean="0"/>
                        <a:t>Result</a:t>
                      </a:r>
                      <a:endParaRPr lang="en-GB" dirty="0"/>
                    </a:p>
                  </a:txBody>
                  <a:tcPr/>
                </a:tc>
              </a:tr>
              <a:tr h="549217">
                <a:tc>
                  <a:txBody>
                    <a:bodyPr/>
                    <a:lstStyle/>
                    <a:p>
                      <a:r>
                        <a:rPr lang="en-GB" sz="1200" dirty="0" smtClean="0">
                          <a:solidFill>
                            <a:schemeClr val="tx1"/>
                          </a:solidFill>
                          <a:latin typeface="Courier New" pitchFamily="49" charset="0"/>
                          <a:cs typeface="Courier New" pitchFamily="49" charset="0"/>
                        </a:rPr>
                        <a:t>[[</a:t>
                      </a:r>
                      <a:r>
                        <a:rPr lang="en-GB" sz="1200" u="none" dirty="0" err="1" smtClean="0">
                          <a:solidFill>
                            <a:schemeClr val="tx1"/>
                          </a:solidFill>
                          <a:latin typeface="Courier New" pitchFamily="49" charset="0"/>
                          <a:cs typeface="Courier New" pitchFamily="49" charset="0"/>
                        </a:rPr>
                        <a:t>internal_link</a:t>
                      </a:r>
                      <a:r>
                        <a:rPr lang="en-GB" sz="1200" dirty="0" smtClean="0">
                          <a:solidFill>
                            <a:schemeClr val="tx1"/>
                          </a:solidFill>
                          <a:latin typeface="Courier New" pitchFamily="49" charset="0"/>
                          <a:cs typeface="Courier New" pitchFamily="49" charset="0"/>
                        </a:rPr>
                        <a:t>]]   …or…</a:t>
                      </a:r>
                    </a:p>
                    <a:p>
                      <a:r>
                        <a:rPr lang="en-GB" sz="1200" dirty="0" smtClean="0">
                          <a:solidFill>
                            <a:schemeClr val="tx1"/>
                          </a:solidFill>
                          <a:latin typeface="Courier New" pitchFamily="49" charset="0"/>
                          <a:cs typeface="Courier New" pitchFamily="49" charset="0"/>
                        </a:rPr>
                        <a:t>[[internal link]]</a:t>
                      </a:r>
                    </a:p>
                  </a:txBody>
                  <a:tcPr/>
                </a:tc>
                <a:tc>
                  <a:txBody>
                    <a:bodyPr/>
                    <a:lstStyle/>
                    <a:p>
                      <a:r>
                        <a:rPr lang="en-GB" sz="1200" dirty="0" smtClean="0">
                          <a:solidFill>
                            <a:schemeClr val="tx1"/>
                          </a:solidFill>
                          <a:latin typeface="Courier New" pitchFamily="49" charset="0"/>
                          <a:cs typeface="Courier New" pitchFamily="49" charset="0"/>
                        </a:rPr>
                        <a:t>[[</a:t>
                      </a:r>
                      <a:r>
                        <a:rPr lang="en-GB" sz="1200" u="none" dirty="0" err="1" smtClean="0">
                          <a:solidFill>
                            <a:schemeClr val="tx1"/>
                          </a:solidFill>
                          <a:latin typeface="Courier New" pitchFamily="49" charset="0"/>
                          <a:cs typeface="Courier New" pitchFamily="49" charset="0"/>
                        </a:rPr>
                        <a:t>Drosera_aliciae</a:t>
                      </a:r>
                      <a:r>
                        <a:rPr lang="en-GB" sz="1200" dirty="0" smtClean="0">
                          <a:solidFill>
                            <a:schemeClr val="tx1"/>
                          </a:solidFill>
                          <a:latin typeface="Courier New" pitchFamily="49" charset="0"/>
                          <a:cs typeface="Courier New" pitchFamily="49" charset="0"/>
                        </a:rPr>
                        <a:t>]]</a:t>
                      </a:r>
                    </a:p>
                  </a:txBody>
                  <a:tcPr/>
                </a:tc>
                <a:tc>
                  <a:txBody>
                    <a:bodyPr/>
                    <a:lstStyle/>
                    <a:p>
                      <a:r>
                        <a:rPr lang="en-GB" sz="1200" u="sng" dirty="0" smtClean="0">
                          <a:solidFill>
                            <a:srgbClr val="0066FF"/>
                          </a:solidFill>
                        </a:rPr>
                        <a:t>Drosera aliciae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baseline="0" dirty="0" smtClean="0">
                          <a:solidFill>
                            <a:schemeClr val="tx1"/>
                          </a:solidFill>
                        </a:rPr>
                        <a:t>Underscores are optional</a:t>
                      </a:r>
                      <a:endParaRPr lang="en-GB" sz="1200" u="none" dirty="0" smtClean="0">
                        <a:solidFill>
                          <a:schemeClr val="tx1"/>
                        </a:solidFill>
                      </a:endParaRPr>
                    </a:p>
                  </a:txBody>
                  <a:tcPr/>
                </a:tc>
              </a:tr>
              <a:tr h="585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a:t>
                      </a:r>
                      <a:r>
                        <a:rPr lang="en-GB" sz="1200" u="none" dirty="0" err="1" smtClean="0">
                          <a:solidFill>
                            <a:schemeClr val="tx1"/>
                          </a:solidFill>
                          <a:latin typeface="Courier New" pitchFamily="49" charset="0"/>
                          <a:cs typeface="Courier New" pitchFamily="49" charset="0"/>
                        </a:rPr>
                        <a:t>internal_link</a:t>
                      </a:r>
                      <a:r>
                        <a:rPr lang="en-GB" sz="1200" dirty="0" err="1" smtClean="0">
                          <a:solidFill>
                            <a:schemeClr val="tx1"/>
                          </a:solidFill>
                          <a:latin typeface="Courier New" pitchFamily="49" charset="0"/>
                          <a:cs typeface="Courier New" pitchFamily="49" charset="0"/>
                        </a:rPr>
                        <a:t>|Text</a:t>
                      </a:r>
                      <a:r>
                        <a:rPr lang="en-GB" sz="1200" dirty="0" smtClean="0">
                          <a:solidFill>
                            <a:schemeClr val="tx1"/>
                          </a:solidFill>
                          <a:latin typeface="Courier New" pitchFamily="49" charset="0"/>
                          <a:cs typeface="Courier New" pitchFamily="49" charset="0"/>
                        </a:rPr>
                        <a:t> for link]]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a:t>
                      </a:r>
                      <a:r>
                        <a:rPr lang="en-GB" sz="1200" u="none" dirty="0" err="1" smtClean="0">
                          <a:solidFill>
                            <a:schemeClr val="tx1"/>
                          </a:solidFill>
                          <a:latin typeface="Courier New" pitchFamily="49" charset="0"/>
                          <a:cs typeface="Courier New" pitchFamily="49" charset="0"/>
                        </a:rPr>
                        <a:t>Drosera_aliciae</a:t>
                      </a:r>
                      <a:r>
                        <a:rPr lang="en-GB" sz="1200" dirty="0" err="1" smtClean="0">
                          <a:solidFill>
                            <a:schemeClr val="tx1"/>
                          </a:solidFill>
                          <a:latin typeface="Courier New" pitchFamily="49" charset="0"/>
                          <a:cs typeface="Courier New" pitchFamily="49" charset="0"/>
                        </a:rPr>
                        <a:t>|Alice</a:t>
                      </a:r>
                      <a:r>
                        <a:rPr lang="en-GB" sz="1200" baseline="0" dirty="0" smtClean="0">
                          <a:solidFill>
                            <a:schemeClr val="tx1"/>
                          </a:solidFill>
                          <a:latin typeface="Courier New" pitchFamily="49" charset="0"/>
                          <a:cs typeface="Courier New" pitchFamily="49" charset="0"/>
                        </a:rPr>
                        <a:t> sundew</a:t>
                      </a:r>
                      <a:r>
                        <a:rPr lang="en-GB" sz="1200" dirty="0" smtClean="0">
                          <a:solidFill>
                            <a:schemeClr val="tx1"/>
                          </a:solidFill>
                          <a:latin typeface="Courier New" pitchFamily="49" charset="0"/>
                          <a:cs typeface="Courier New" pitchFamily="49" charset="0"/>
                        </a:rPr>
                        <a:t>]]</a:t>
                      </a:r>
                    </a:p>
                  </a:txBody>
                  <a:tcPr/>
                </a:tc>
                <a:tc>
                  <a:txBody>
                    <a:bodyPr/>
                    <a:lstStyle/>
                    <a:p>
                      <a:r>
                        <a:rPr lang="en-GB" sz="1200" u="sng" dirty="0" smtClean="0">
                          <a:solidFill>
                            <a:srgbClr val="0066FF"/>
                          </a:solidFill>
                        </a:rPr>
                        <a:t>Alice sundew</a:t>
                      </a:r>
                    </a:p>
                    <a:p>
                      <a:r>
                        <a:rPr lang="en-GB" sz="1200" u="none" dirty="0" smtClean="0">
                          <a:solidFill>
                            <a:schemeClr val="tx1"/>
                          </a:solidFill>
                        </a:rPr>
                        <a:t>Note double</a:t>
                      </a:r>
                      <a:r>
                        <a:rPr lang="en-GB" sz="1200" u="none" baseline="0" dirty="0" smtClean="0">
                          <a:solidFill>
                            <a:schemeClr val="tx1"/>
                          </a:solidFill>
                        </a:rPr>
                        <a:t> braces and pipe</a:t>
                      </a:r>
                      <a:endParaRPr lang="en-GB" sz="1200" u="none" dirty="0">
                        <a:solidFill>
                          <a:schemeClr val="tx1"/>
                        </a:solidFill>
                      </a:endParaRPr>
                    </a:p>
                  </a:txBody>
                  <a:tcPr/>
                </a:tc>
              </a:tr>
              <a:tr h="702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a:t>
                      </a:r>
                      <a:r>
                        <a:rPr lang="en-GB" sz="1200" u="none" dirty="0" smtClean="0">
                          <a:solidFill>
                            <a:schemeClr val="tx1"/>
                          </a:solidFill>
                          <a:latin typeface="Courier New" pitchFamily="49" charset="0"/>
                          <a:cs typeface="Courier New" pitchFamily="49" charset="0"/>
                        </a:rPr>
                        <a:t>http://example.com/external_link</a:t>
                      </a:r>
                      <a:r>
                        <a:rPr lang="en-GB" sz="1200" u="none" baseline="0" dirty="0" smtClean="0">
                          <a:solidFill>
                            <a:schemeClr val="tx1"/>
                          </a:solidFill>
                          <a:latin typeface="Courier New" pitchFamily="49" charset="0"/>
                          <a:cs typeface="Courier New" pitchFamily="49"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baseline="0" dirty="0" smtClean="0">
                          <a:solidFill>
                            <a:schemeClr val="tx1"/>
                          </a:solidFill>
                          <a:latin typeface="Courier New" pitchFamily="49" charset="0"/>
                          <a:cs typeface="Courier New" pitchFamily="49" charset="0"/>
                        </a:rPr>
                        <a:t>  </a:t>
                      </a:r>
                      <a:r>
                        <a:rPr lang="en-GB" sz="1200" dirty="0" smtClean="0">
                          <a:solidFill>
                            <a:schemeClr val="tx1"/>
                          </a:solidFill>
                          <a:latin typeface="Courier New" pitchFamily="49" charset="0"/>
                          <a:cs typeface="Courier New" pitchFamily="49" charset="0"/>
                        </a:rPr>
                        <a:t>Text for link]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[http://www.imperial.ac.uk Imperial College]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smtClean="0">
                          <a:solidFill>
                            <a:srgbClr val="0066FF"/>
                          </a:solidFill>
                        </a:rPr>
                        <a:t>Imperial college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none" dirty="0" smtClean="0">
                          <a:solidFill>
                            <a:schemeClr val="tx1"/>
                          </a:solidFill>
                        </a:rPr>
                        <a:t>Note single </a:t>
                      </a:r>
                      <a:r>
                        <a:rPr lang="en-GB" sz="1200" u="none" baseline="0" dirty="0" smtClean="0">
                          <a:solidFill>
                            <a:schemeClr val="tx1"/>
                          </a:solidFill>
                        </a:rPr>
                        <a:t>braces and no pipe</a:t>
                      </a:r>
                      <a:endParaRPr lang="en-GB" sz="1200" u="none" dirty="0" smtClean="0">
                        <a:solidFill>
                          <a:schemeClr val="tx1"/>
                        </a:solidFill>
                      </a:endParaRPr>
                    </a:p>
                  </a:txBody>
                  <a:tcPr/>
                </a:tc>
              </a:tr>
              <a:tr h="1922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[[File:image.jpg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 200px | thumb | alt=Description of the image for the visually </a:t>
                      </a:r>
                      <a:r>
                        <a:rPr lang="en-GB" sz="1200" dirty="0" err="1" smtClean="0">
                          <a:solidFill>
                            <a:schemeClr val="tx1"/>
                          </a:solidFill>
                          <a:latin typeface="Courier New" pitchFamily="49" charset="0"/>
                          <a:cs typeface="Courier New" pitchFamily="49" charset="0"/>
                        </a:rPr>
                        <a:t>impaired|Caption</a:t>
                      </a:r>
                      <a:r>
                        <a:rPr lang="en-GB" sz="1200" dirty="0" smtClean="0">
                          <a:solidFill>
                            <a:schemeClr val="tx1"/>
                          </a:solidFill>
                          <a:latin typeface="Courier New" pitchFamily="49" charset="0"/>
                          <a:cs typeface="Courier New" pitchFamily="49" charset="0"/>
                        </a:rPr>
                        <a:t> below image]]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[[File:Charles_Darwin_seated.jpg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urier New" pitchFamily="49" charset="0"/>
                          <a:cs typeface="Courier New" pitchFamily="49" charset="0"/>
                        </a:rPr>
                        <a:t>| 200px | thumb | alt=Darwin</a:t>
                      </a:r>
                      <a:r>
                        <a:rPr lang="en-GB" sz="1200" baseline="0" dirty="0" smtClean="0">
                          <a:solidFill>
                            <a:schemeClr val="tx1"/>
                          </a:solidFill>
                          <a:latin typeface="Courier New" pitchFamily="49" charset="0"/>
                          <a:cs typeface="Courier New" pitchFamily="49" charset="0"/>
                        </a:rPr>
                        <a:t> seated facing left, no beard</a:t>
                      </a:r>
                      <a:r>
                        <a:rPr lang="en-GB" sz="1200" dirty="0" smtClean="0">
                          <a:solidFill>
                            <a:schemeClr val="tx1"/>
                          </a:solidFill>
                          <a:latin typeface="Courier New" pitchFamily="49" charset="0"/>
                          <a:cs typeface="Courier New" pitchFamily="49" charset="0"/>
                        </a:rPr>
                        <a:t>]]</a:t>
                      </a:r>
                    </a:p>
                  </a:txBody>
                  <a:tcPr/>
                </a:tc>
                <a:tc>
                  <a:txBody>
                    <a:bodyPr/>
                    <a:lstStyle/>
                    <a:p>
                      <a:r>
                        <a:rPr lang="en-GB" sz="1200" dirty="0" smtClean="0"/>
                        <a:t>Thumb</a:t>
                      </a:r>
                      <a:r>
                        <a:rPr lang="en-GB" sz="1200" baseline="0" dirty="0" smtClean="0"/>
                        <a:t> (not compulsory! floats right by default</a:t>
                      </a:r>
                      <a:endParaRPr lang="en-GB" sz="1200" dirty="0"/>
                    </a:p>
                  </a:txBody>
                  <a:tcPr/>
                </a:tc>
              </a:tr>
            </a:tbl>
          </a:graphicData>
        </a:graphic>
      </p:graphicFrame>
      <p:sp>
        <p:nvSpPr>
          <p:cNvPr id="4" name="Footer Placeholder 3"/>
          <p:cNvSpPr>
            <a:spLocks noGrp="1"/>
          </p:cNvSpPr>
          <p:nvPr>
            <p:ph type="ftr" sz="quarter" idx="11"/>
          </p:nvPr>
        </p:nvSpPr>
        <p:spPr>
          <a:xfrm>
            <a:off x="1371600" y="6356350"/>
            <a:ext cx="6324600" cy="365125"/>
          </a:xfrm>
        </p:spPr>
        <p:txBody>
          <a:bodyPr/>
          <a:lstStyle/>
          <a:p>
            <a:r>
              <a:rPr lang="en-GB" dirty="0">
                <a:hlinkClick r:id="rId2"/>
              </a:rPr>
              <a:t>http://en.wikipedia.org/wiki/Help:Wiki_markup</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8" name="Picture 2" descr="D:\Steve\darw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831" y="4323887"/>
            <a:ext cx="990600" cy="1374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00" y="5638800"/>
            <a:ext cx="1266693" cy="246221"/>
          </a:xfrm>
          <a:prstGeom prst="rect">
            <a:avLst/>
          </a:prstGeom>
          <a:noFill/>
        </p:spPr>
        <p:txBody>
          <a:bodyPr wrap="none" rtlCol="0">
            <a:spAutoFit/>
          </a:bodyPr>
          <a:lstStyle/>
          <a:p>
            <a:r>
              <a:rPr lang="en-GB" sz="1000" dirty="0" smtClean="0"/>
              <a:t>Public domain image</a:t>
            </a:r>
            <a:endParaRPr lang="en-GB" sz="1000" dirty="0"/>
          </a:p>
        </p:txBody>
      </p:sp>
    </p:spTree>
    <p:extLst>
      <p:ext uri="{BB962C8B-B14F-4D97-AF65-F5344CB8AC3E}">
        <p14:creationId xmlns:p14="http://schemas.microsoft.com/office/powerpoint/2010/main" val="89435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Wiki mark-up for references*</a:t>
            </a:r>
            <a:endParaRPr lang="en-GB" dirty="0"/>
          </a:p>
        </p:txBody>
      </p:sp>
      <p:sp>
        <p:nvSpPr>
          <p:cNvPr id="9" name="Content Placeholder 8"/>
          <p:cNvSpPr>
            <a:spLocks noGrp="1"/>
          </p:cNvSpPr>
          <p:nvPr>
            <p:ph sz="half" idx="2"/>
          </p:nvPr>
        </p:nvSpPr>
        <p:spPr>
          <a:xfrm>
            <a:off x="457200" y="1600200"/>
            <a:ext cx="8229600" cy="3429000"/>
          </a:xfrm>
        </p:spPr>
        <p:txBody>
          <a:bodyPr>
            <a:noAutofit/>
          </a:bodyPr>
          <a:lstStyle/>
          <a:p>
            <a:pPr marL="0" indent="0">
              <a:buNone/>
            </a:pPr>
            <a:r>
              <a:rPr lang="en-GB" sz="1800" dirty="0" smtClean="0">
                <a:latin typeface="Courier New" pitchFamily="49" charset="0"/>
                <a:cs typeface="Courier New" pitchFamily="49" charset="0"/>
              </a:rPr>
              <a:t>Oceania has always been at war with </a:t>
            </a:r>
            <a:r>
              <a:rPr lang="en-GB" sz="1800" dirty="0" err="1" smtClean="0">
                <a:latin typeface="Courier New" pitchFamily="49" charset="0"/>
                <a:cs typeface="Courier New" pitchFamily="49" charset="0"/>
              </a:rPr>
              <a:t>Eastasia</a:t>
            </a:r>
            <a:endParaRPr lang="en-GB" sz="1800" dirty="0" smtClean="0">
              <a:latin typeface="Courier New" pitchFamily="49" charset="0"/>
              <a:cs typeface="Courier New" pitchFamily="49" charset="0"/>
            </a:endParaRPr>
          </a:p>
          <a:p>
            <a:pPr marL="0" indent="0">
              <a:buNone/>
            </a:pPr>
            <a:r>
              <a:rPr lang="en-GB" sz="1800" b="1" dirty="0" smtClean="0">
                <a:latin typeface="Courier New" pitchFamily="49" charset="0"/>
                <a:cs typeface="Courier New" pitchFamily="49" charset="0"/>
              </a:rPr>
              <a:t>&lt;ref name="Goldstein1984"&gt;</a:t>
            </a:r>
          </a:p>
          <a:p>
            <a:pPr marL="0" indent="0">
              <a:buNone/>
            </a:pPr>
            <a:r>
              <a:rPr lang="en-GB" sz="1800" b="1" dirty="0" smtClean="0">
                <a:latin typeface="Courier New" pitchFamily="49" charset="0"/>
                <a:cs typeface="Courier New" pitchFamily="49" charset="0"/>
              </a:rPr>
              <a:t>{{Cite journal | author=Goldstein E | title=The theory and practice of oligarchical collectivism | journal=[[Journal of the Brotherhood]] | volume=1 | year=1984 | pages=1-666 | </a:t>
            </a:r>
            <a:r>
              <a:rPr lang="en-GB" sz="1800" b="1" dirty="0" err="1" smtClean="0">
                <a:latin typeface="Courier New" pitchFamily="49" charset="0"/>
                <a:cs typeface="Courier New" pitchFamily="49" charset="0"/>
              </a:rPr>
              <a:t>doi</a:t>
            </a:r>
            <a:r>
              <a:rPr lang="en-GB" sz="1800" b="1" dirty="0" smtClean="0">
                <a:latin typeface="Courier New" pitchFamily="49" charset="0"/>
                <a:cs typeface="Courier New" pitchFamily="49" charset="0"/>
              </a:rPr>
              <a:t>=</a:t>
            </a:r>
            <a:r>
              <a:rPr lang="en-GB" sz="1800" b="1" dirty="0" err="1" smtClean="0">
                <a:latin typeface="Courier New" pitchFamily="49" charset="0"/>
                <a:cs typeface="Courier New" pitchFamily="49" charset="0"/>
              </a:rPr>
              <a:t>mini.luv</a:t>
            </a:r>
            <a:r>
              <a:rPr lang="en-GB" sz="1800" b="1" dirty="0" smtClean="0">
                <a:latin typeface="Courier New" pitchFamily="49" charset="0"/>
                <a:cs typeface="Courier New" pitchFamily="49" charset="0"/>
              </a:rPr>
              <a:t>/eablair.1949 }}</a:t>
            </a:r>
          </a:p>
          <a:p>
            <a:pPr marL="0" indent="0">
              <a:buNone/>
            </a:pPr>
            <a:r>
              <a:rPr lang="en-GB" sz="1800" b="1" dirty="0" smtClean="0">
                <a:latin typeface="Courier New" pitchFamily="49" charset="0"/>
                <a:cs typeface="Courier New" pitchFamily="49" charset="0"/>
              </a:rPr>
              <a:t>&lt;/ref&gt;</a:t>
            </a:r>
            <a:endParaRPr lang="en-GB" sz="1800" dirty="0">
              <a:latin typeface="Courier New" pitchFamily="49" charset="0"/>
              <a:cs typeface="Courier New" pitchFamily="49" charset="0"/>
            </a:endParaRPr>
          </a:p>
          <a:p>
            <a:pPr marL="0" indent="0">
              <a:buNone/>
            </a:pPr>
            <a:endParaRPr lang="en-GB" sz="1800" dirty="0" smtClean="0">
              <a:latin typeface="Courier New" pitchFamily="49" charset="0"/>
              <a:cs typeface="Courier New" pitchFamily="49" charset="0"/>
            </a:endParaRPr>
          </a:p>
          <a:p>
            <a:pPr marL="0" indent="0">
              <a:buNone/>
            </a:pPr>
            <a:r>
              <a:rPr lang="en-GB" sz="1800" dirty="0" smtClean="0">
                <a:latin typeface="Courier New" pitchFamily="49" charset="0"/>
                <a:cs typeface="Courier New" pitchFamily="49" charset="0"/>
              </a:rPr>
              <a:t>==References==</a:t>
            </a:r>
          </a:p>
          <a:p>
            <a:pPr marL="0" indent="0">
              <a:buNone/>
            </a:pPr>
            <a:r>
              <a:rPr lang="en-GB" sz="1800" dirty="0" smtClean="0">
                <a:latin typeface="Courier New" pitchFamily="49" charset="0"/>
                <a:cs typeface="Courier New" pitchFamily="49" charset="0"/>
              </a:rPr>
              <a:t>{{</a:t>
            </a:r>
            <a:r>
              <a:rPr lang="en-GB" sz="1800" dirty="0" err="1" smtClean="0">
                <a:latin typeface="Courier New" pitchFamily="49" charset="0"/>
                <a:cs typeface="Courier New" pitchFamily="49" charset="0"/>
              </a:rPr>
              <a:t>Reflist</a:t>
            </a:r>
            <a:r>
              <a:rPr lang="en-GB" sz="1800" dirty="0" smtClean="0">
                <a:latin typeface="Courier New" pitchFamily="49" charset="0"/>
                <a:cs typeface="Courier New" pitchFamily="49" charset="0"/>
              </a:rPr>
              <a:t>}}</a:t>
            </a:r>
          </a:p>
          <a:p>
            <a:endParaRPr lang="en-GB" sz="18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11" name="Picture 2" descr="D:\Steve\refs.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5257800"/>
            <a:ext cx="7935433" cy="93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26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1262</Words>
  <Application>Microsoft Office PowerPoint</Application>
  <PresentationFormat>On-screen Show (4:3)</PresentationFormat>
  <Paragraphs>263</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Editing Wikipedia</vt:lpstr>
      <vt:lpstr>Wikipedia five pillars (5P)</vt:lpstr>
      <vt:lpstr>Creating an account</vt:lpstr>
      <vt:lpstr>Edit a page in the edit tab</vt:lpstr>
      <vt:lpstr>Use your sandbox </vt:lpstr>
      <vt:lpstr>Basic article layout</vt:lpstr>
      <vt:lpstr>Wiki mark-up for text formatting</vt:lpstr>
      <vt:lpstr>Wiki mark-up for linking and images</vt:lpstr>
      <vt:lpstr>Wiki mark-up for references*</vt:lpstr>
      <vt:lpstr>Replicate the page below*</vt:lpstr>
      <vt:lpstr>Selecting a page to edit</vt:lpstr>
      <vt:lpstr>Scan the history</vt:lpstr>
      <vt:lpstr>Discuss your edit in the talk tab</vt:lpstr>
      <vt:lpstr>Uploading your own images*</vt:lpstr>
      <vt:lpstr>Image licensing*</vt:lpstr>
      <vt:lpstr>Acceptable images</vt:lpstr>
      <vt:lpstr>Taxoboxes and other boxen</vt:lpstr>
      <vt:lpstr>Caveat editor</vt:lpstr>
      <vt:lpstr>Audience?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Wikipedia</dc:title>
  <dc:creator>steve</dc:creator>
  <cp:lastModifiedBy>srcook</cp:lastModifiedBy>
  <cp:revision>43</cp:revision>
  <dcterms:created xsi:type="dcterms:W3CDTF">2006-08-16T00:00:00Z</dcterms:created>
  <dcterms:modified xsi:type="dcterms:W3CDTF">2012-04-19T13:34:52Z</dcterms:modified>
</cp:coreProperties>
</file>